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86" r:id="rId3"/>
    <p:sldId id="284" r:id="rId4"/>
    <p:sldId id="311" r:id="rId5"/>
    <p:sldId id="310" r:id="rId6"/>
    <p:sldId id="302" r:id="rId7"/>
    <p:sldId id="259" r:id="rId8"/>
    <p:sldId id="297" r:id="rId9"/>
    <p:sldId id="298" r:id="rId10"/>
    <p:sldId id="262" r:id="rId11"/>
    <p:sldId id="285" r:id="rId12"/>
    <p:sldId id="291" r:id="rId13"/>
    <p:sldId id="318" r:id="rId14"/>
    <p:sldId id="263" r:id="rId15"/>
    <p:sldId id="260" r:id="rId16"/>
    <p:sldId id="303" r:id="rId17"/>
    <p:sldId id="296" r:id="rId18"/>
    <p:sldId id="304" r:id="rId19"/>
    <p:sldId id="305" r:id="rId20"/>
    <p:sldId id="273" r:id="rId21"/>
    <p:sldId id="283" r:id="rId22"/>
    <p:sldId id="265" r:id="rId23"/>
    <p:sldId id="316" r:id="rId24"/>
    <p:sldId id="274" r:id="rId25"/>
    <p:sldId id="299" r:id="rId26"/>
    <p:sldId id="317" r:id="rId27"/>
    <p:sldId id="315" r:id="rId28"/>
    <p:sldId id="278" r:id="rId29"/>
    <p:sldId id="306" r:id="rId30"/>
    <p:sldId id="312" r:id="rId31"/>
    <p:sldId id="307" r:id="rId32"/>
    <p:sldId id="308" r:id="rId33"/>
    <p:sldId id="264" r:id="rId34"/>
    <p:sldId id="270" r:id="rId35"/>
    <p:sldId id="269" r:id="rId36"/>
    <p:sldId id="309" r:id="rId37"/>
    <p:sldId id="295" r:id="rId38"/>
    <p:sldId id="279" r:id="rId39"/>
    <p:sldId id="314" r:id="rId40"/>
    <p:sldId id="301" r:id="rId41"/>
  </p:sldIdLst>
  <p:sldSz cx="12192000" cy="6858000"/>
  <p:notesSz cx="6799263" cy="99298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Seghers"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A78D"/>
    <a:srgbClr val="323294"/>
    <a:srgbClr val="052720"/>
    <a:srgbClr val="A92C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4" autoAdjust="0"/>
    <p:restoredTop sz="67438" autoAdjust="0"/>
  </p:normalViewPr>
  <p:slideViewPr>
    <p:cSldViewPr snapToGrid="0">
      <p:cViewPr varScale="1">
        <p:scale>
          <a:sx n="49" d="100"/>
          <a:sy n="49" d="100"/>
        </p:scale>
        <p:origin x="154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34805F46-FABE-404F-B700-78FC515C2388}" type="datetimeFigureOut">
              <a:rPr lang="nl-BE" smtClean="0"/>
              <a:t>19/12/2017</a:t>
            </a:fld>
            <a:endParaRPr lang="nl-BE"/>
          </a:p>
        </p:txBody>
      </p:sp>
      <p:sp>
        <p:nvSpPr>
          <p:cNvPr id="4" name="Tijdelijke aanduiding voor voettekst 3"/>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7D38EED6-E7E8-48CB-9A2E-4A9E65C6E8D7}" type="slidenum">
              <a:rPr lang="nl-BE" smtClean="0"/>
              <a:t>‹nr.›</a:t>
            </a:fld>
            <a:endParaRPr lang="nl-BE"/>
          </a:p>
        </p:txBody>
      </p:sp>
    </p:spTree>
    <p:extLst>
      <p:ext uri="{BB962C8B-B14F-4D97-AF65-F5344CB8AC3E}">
        <p14:creationId xmlns:p14="http://schemas.microsoft.com/office/powerpoint/2010/main" val="35001266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5C354A5F-7127-47AA-8FAC-5EA32F0BF365}" type="datetimeFigureOut">
              <a:rPr lang="en-GB" smtClean="0"/>
              <a:t>19/12/2017</a:t>
            </a:fld>
            <a:endParaRPr lang="en-GB"/>
          </a:p>
        </p:txBody>
      </p:sp>
      <p:sp>
        <p:nvSpPr>
          <p:cNvPr id="4" name="Tijdelijke aanduiding voor dia-afbeelding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E5563CD1-4B79-4674-9D92-91C1FFD96D2B}" type="slidenum">
              <a:rPr lang="en-GB" smtClean="0"/>
              <a:t>‹nr.›</a:t>
            </a:fld>
            <a:endParaRPr lang="en-GB"/>
          </a:p>
        </p:txBody>
      </p:sp>
    </p:spTree>
    <p:extLst>
      <p:ext uri="{BB962C8B-B14F-4D97-AF65-F5344CB8AC3E}">
        <p14:creationId xmlns:p14="http://schemas.microsoft.com/office/powerpoint/2010/main" val="234645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Marie en Liese</a:t>
            </a:r>
            <a:r>
              <a:rPr lang="nl-NL" baseline="0" dirty="0" smtClean="0"/>
              <a:t> heten iedereen welkom en stellen zichzelf voor. </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a:t>
            </a:fld>
            <a:endParaRPr lang="en-GB"/>
          </a:p>
        </p:txBody>
      </p:sp>
    </p:spTree>
    <p:extLst>
      <p:ext uri="{BB962C8B-B14F-4D97-AF65-F5344CB8AC3E}">
        <p14:creationId xmlns:p14="http://schemas.microsoft.com/office/powerpoint/2010/main" val="111650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WAT KOMT ER AAN BOD IN DEZE WORKSHOP?</a:t>
            </a:r>
          </a:p>
          <a:p>
            <a:endParaRPr lang="nl-BE" dirty="0" smtClean="0"/>
          </a:p>
          <a:p>
            <a:r>
              <a:rPr lang="nl-BE" dirty="0" smtClean="0"/>
              <a:t>- 3 thema’s:</a:t>
            </a:r>
            <a:r>
              <a:rPr lang="nl-BE" baseline="0" dirty="0" smtClean="0"/>
              <a:t> bespreken altijd eerst wat we weten uit onderzoek en daarna vertalen we dit naar “wat kunnen we doen?”</a:t>
            </a:r>
          </a:p>
          <a:p>
            <a:r>
              <a:rPr lang="nl-BE" baseline="0" dirty="0" smtClean="0"/>
              <a:t>- De concrete tools die zijn uitgewerkt zijn gebaseerd op het onderzoek en de begeleiding in de scholen. We zijn niet van een blanco blad vertrokken. Bestaande materialen zijn onder de loep genomen en indien nodig herwerkt. Uit onderzoek zijn een aantal dingen gebleken met een aantal tools willen we hier een antwoord op geven en hebben we de concrete vertaalslag gemaakt. Een aantal van deze tools zullen in deze workshop voorgesteld worden.</a:t>
            </a:r>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a:t>
            </a:fld>
            <a:endParaRPr lang="en-GB"/>
          </a:p>
        </p:txBody>
      </p:sp>
    </p:spTree>
    <p:extLst>
      <p:ext uri="{BB962C8B-B14F-4D97-AF65-F5344CB8AC3E}">
        <p14:creationId xmlns:p14="http://schemas.microsoft.com/office/powerpoint/2010/main" val="327320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a:t>
            </a:fld>
            <a:endParaRPr lang="en-GB"/>
          </a:p>
        </p:txBody>
      </p:sp>
    </p:spTree>
    <p:extLst>
      <p:ext uri="{BB962C8B-B14F-4D97-AF65-F5344CB8AC3E}">
        <p14:creationId xmlns:p14="http://schemas.microsoft.com/office/powerpoint/2010/main" val="2531807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a:t>
            </a:r>
            <a:r>
              <a:rPr lang="nl-NL" baseline="0" dirty="0" smtClean="0"/>
              <a:t> starten met een filmpje dat kan gebruikt worden om leerlingen te ouders en leerlingen te informeren over het belang van schoolbezoeken en waar ze op kunnen letten. </a:t>
            </a:r>
            <a:endParaRPr lang="nl-NL" dirty="0" smtClean="0"/>
          </a:p>
          <a:p>
            <a:r>
              <a:rPr lang="nl-NL" baseline="0" dirty="0" smtClean="0"/>
              <a:t>Dit filmpje staat op de ouder en </a:t>
            </a:r>
            <a:r>
              <a:rPr lang="nl-NL" baseline="0" dirty="0" err="1" smtClean="0"/>
              <a:t>kindwebsite</a:t>
            </a:r>
            <a:r>
              <a:rPr lang="nl-NL" baseline="0" dirty="0" smtClean="0"/>
              <a:t> die straks nog aan bod komt in deze workshop.</a:t>
            </a:r>
          </a:p>
          <a:p>
            <a:endParaRPr lang="nl-NL" baseline="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4</a:t>
            </a:fld>
            <a:endParaRPr lang="en-GB"/>
          </a:p>
        </p:txBody>
      </p:sp>
    </p:spTree>
    <p:extLst>
      <p:ext uri="{BB962C8B-B14F-4D97-AF65-F5344CB8AC3E}">
        <p14:creationId xmlns:p14="http://schemas.microsoft.com/office/powerpoint/2010/main" val="163734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5</a:t>
            </a:fld>
            <a:endParaRPr lang="en-GB"/>
          </a:p>
        </p:txBody>
      </p:sp>
    </p:spTree>
    <p:extLst>
      <p:ext uri="{BB962C8B-B14F-4D97-AF65-F5344CB8AC3E}">
        <p14:creationId xmlns:p14="http://schemas.microsoft.com/office/powerpoint/2010/main" val="3428537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6</a:t>
            </a:fld>
            <a:endParaRPr lang="en-GB"/>
          </a:p>
        </p:txBody>
      </p:sp>
    </p:spTree>
    <p:extLst>
      <p:ext uri="{BB962C8B-B14F-4D97-AF65-F5344CB8AC3E}">
        <p14:creationId xmlns:p14="http://schemas.microsoft.com/office/powerpoint/2010/main" val="2764808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7</a:t>
            </a:fld>
            <a:endParaRPr lang="en-GB"/>
          </a:p>
        </p:txBody>
      </p:sp>
    </p:spTree>
    <p:extLst>
      <p:ext uri="{BB962C8B-B14F-4D97-AF65-F5344CB8AC3E}">
        <p14:creationId xmlns:p14="http://schemas.microsoft.com/office/powerpoint/2010/main" val="194277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2400" dirty="0" smtClean="0"/>
              <a:t>Zien we sociale verschillen in het moment waarop ouders</a:t>
            </a:r>
            <a:r>
              <a:rPr lang="nl-NL" sz="2400" baseline="0" dirty="0" smtClean="0"/>
              <a:t> beslissen? </a:t>
            </a:r>
          </a:p>
          <a:p>
            <a:pPr marL="0" indent="0">
              <a:buNone/>
            </a:pPr>
            <a:r>
              <a:rPr lang="nl-NL" sz="2400" baseline="0" dirty="0" smtClean="0"/>
              <a:t>- Vroege schoolkeuzes (hogere middenklasse vaker dan </a:t>
            </a:r>
            <a:r>
              <a:rPr lang="nl-NL" sz="2400" baseline="0" dirty="0" err="1" smtClean="0"/>
              <a:t>working</a:t>
            </a:r>
            <a:r>
              <a:rPr lang="nl-NL" sz="2400" baseline="0" dirty="0" smtClean="0"/>
              <a:t> class)</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8</a:t>
            </a:fld>
            <a:endParaRPr lang="en-GB"/>
          </a:p>
        </p:txBody>
      </p:sp>
    </p:spTree>
    <p:extLst>
      <p:ext uri="{BB962C8B-B14F-4D97-AF65-F5344CB8AC3E}">
        <p14:creationId xmlns:p14="http://schemas.microsoft.com/office/powerpoint/2010/main" val="3996340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err="1" smtClean="0"/>
              <a:t>Achtergrond</a:t>
            </a:r>
            <a:r>
              <a:rPr lang="en-GB" baseline="0" dirty="0" smtClean="0"/>
              <a:t> </a:t>
            </a:r>
            <a:r>
              <a:rPr lang="en-GB" baseline="0" dirty="0" err="1" smtClean="0"/>
              <a:t>en</a:t>
            </a:r>
            <a:r>
              <a:rPr lang="en-GB" baseline="0" dirty="0" smtClean="0"/>
              <a:t> </a:t>
            </a:r>
            <a:r>
              <a:rPr lang="en-GB" baseline="0" dirty="0" err="1" smtClean="0"/>
              <a:t>relatief</a:t>
            </a:r>
            <a:r>
              <a:rPr lang="en-GB" baseline="0" dirty="0" smtClean="0"/>
              <a:t> late </a:t>
            </a:r>
            <a:r>
              <a:rPr lang="en-GB" baseline="0" dirty="0" err="1" smtClean="0"/>
              <a:t>keuzes</a:t>
            </a:r>
            <a:r>
              <a:rPr lang="en-GB" baseline="0" dirty="0" smtClean="0"/>
              <a:t>. </a:t>
            </a:r>
          </a:p>
          <a:p>
            <a:r>
              <a:rPr lang="en-GB" baseline="0" dirty="0" err="1" smtClean="0"/>
              <a:t>Gemiddeld</a:t>
            </a:r>
            <a:r>
              <a:rPr lang="en-GB" baseline="0" dirty="0" smtClean="0"/>
              <a:t> </a:t>
            </a:r>
            <a:r>
              <a:rPr lang="en-GB" baseline="0" dirty="0" err="1" smtClean="0"/>
              <a:t>genomen</a:t>
            </a:r>
            <a:r>
              <a:rPr lang="en-GB" baseline="0" dirty="0" smtClean="0"/>
              <a:t> had 83% van de </a:t>
            </a:r>
            <a:r>
              <a:rPr lang="en-GB" baseline="0" dirty="0" err="1" smtClean="0"/>
              <a:t>ouders</a:t>
            </a:r>
            <a:r>
              <a:rPr lang="en-GB" baseline="0" dirty="0" smtClean="0"/>
              <a:t> al </a:t>
            </a:r>
            <a:r>
              <a:rPr lang="en-GB" baseline="0" dirty="0" err="1" smtClean="0"/>
              <a:t>een</a:t>
            </a:r>
            <a:r>
              <a:rPr lang="en-GB" baseline="0" dirty="0" smtClean="0"/>
              <a:t> </a:t>
            </a:r>
            <a:r>
              <a:rPr lang="en-GB" baseline="0" dirty="0" err="1" smtClean="0"/>
              <a:t>richting</a:t>
            </a:r>
            <a:r>
              <a:rPr lang="en-GB" baseline="0" dirty="0" smtClean="0"/>
              <a:t> </a:t>
            </a:r>
            <a:r>
              <a:rPr lang="en-GB" baseline="0" dirty="0" err="1" smtClean="0"/>
              <a:t>gekozen</a:t>
            </a:r>
            <a:r>
              <a:rPr lang="en-GB" baseline="0" dirty="0" smtClean="0"/>
              <a:t>. </a:t>
            </a:r>
          </a:p>
          <a:p>
            <a:r>
              <a:rPr lang="en-GB" baseline="0" dirty="0" err="1" smtClean="0"/>
              <a:t>Bij</a:t>
            </a:r>
            <a:r>
              <a:rPr lang="en-GB" baseline="0" dirty="0" smtClean="0"/>
              <a:t> WC is </a:t>
            </a:r>
            <a:r>
              <a:rPr lang="en-GB" baseline="0" dirty="0" err="1" smtClean="0"/>
              <a:t>dat</a:t>
            </a:r>
            <a:r>
              <a:rPr lang="en-GB" baseline="0" dirty="0" smtClean="0"/>
              <a:t> net </a:t>
            </a:r>
            <a:r>
              <a:rPr lang="en-GB" baseline="0" dirty="0" err="1" smtClean="0"/>
              <a:t>geen</a:t>
            </a:r>
            <a:r>
              <a:rPr lang="en-GB" baseline="0" dirty="0" smtClean="0"/>
              <a:t> 70%, </a:t>
            </a:r>
            <a:r>
              <a:rPr lang="en-GB" baseline="0" dirty="0" err="1" smtClean="0"/>
              <a:t>bij</a:t>
            </a:r>
            <a:r>
              <a:rPr lang="en-GB" baseline="0" dirty="0" smtClean="0"/>
              <a:t> (</a:t>
            </a:r>
            <a:r>
              <a:rPr lang="en-GB" baseline="0" dirty="0" err="1" smtClean="0"/>
              <a:t>hogere</a:t>
            </a:r>
            <a:r>
              <a:rPr lang="en-GB" baseline="0" dirty="0" smtClean="0"/>
              <a:t> </a:t>
            </a:r>
            <a:r>
              <a:rPr lang="en-GB" baseline="0" dirty="0" err="1" smtClean="0"/>
              <a:t>middenklasse</a:t>
            </a:r>
            <a:r>
              <a:rPr lang="en-GB" baseline="0" dirty="0" smtClean="0"/>
              <a:t>) </a:t>
            </a:r>
            <a:r>
              <a:rPr lang="en-GB" baseline="0" dirty="0" err="1" smtClean="0"/>
              <a:t>meer</a:t>
            </a:r>
            <a:r>
              <a:rPr lang="en-GB" baseline="0" dirty="0" smtClean="0"/>
              <a:t> </a:t>
            </a:r>
            <a:r>
              <a:rPr lang="en-GB" baseline="0" dirty="0" err="1" smtClean="0"/>
              <a:t>dan</a:t>
            </a:r>
            <a:r>
              <a:rPr lang="en-GB" baseline="0" dirty="0" smtClean="0"/>
              <a:t> 90%</a:t>
            </a:r>
          </a:p>
          <a:p>
            <a:endParaRPr lang="en-GB" baseline="0" dirty="0" smtClean="0"/>
          </a:p>
          <a:p>
            <a:r>
              <a:rPr lang="en-GB" baseline="0" dirty="0" smtClean="0"/>
              <a:t>Al </a:t>
            </a:r>
            <a:r>
              <a:rPr lang="en-GB" baseline="0" dirty="0" err="1" smtClean="0"/>
              <a:t>gekozen</a:t>
            </a:r>
            <a:r>
              <a:rPr lang="en-GB" baseline="0" dirty="0" smtClean="0"/>
              <a:t> maar nog </a:t>
            </a:r>
            <a:r>
              <a:rPr lang="en-GB" baseline="0" dirty="0" err="1" smtClean="0"/>
              <a:t>niet</a:t>
            </a:r>
            <a:r>
              <a:rPr lang="en-GB" baseline="0" dirty="0" smtClean="0"/>
              <a:t> </a:t>
            </a:r>
            <a:r>
              <a:rPr lang="en-GB" baseline="0" dirty="0" err="1" smtClean="0"/>
              <a:t>ingeschreven</a:t>
            </a:r>
            <a:r>
              <a:rPr lang="en-GB" baseline="0" dirty="0" smtClean="0"/>
              <a:t>, </a:t>
            </a:r>
            <a:r>
              <a:rPr lang="en-GB" baseline="0" dirty="0" err="1" smtClean="0"/>
              <a:t>vaker</a:t>
            </a:r>
            <a:r>
              <a:rPr lang="en-GB" baseline="0" dirty="0" smtClean="0"/>
              <a:t> </a:t>
            </a:r>
            <a:r>
              <a:rPr lang="en-GB" baseline="0" dirty="0" err="1" smtClean="0"/>
              <a:t>lagere</a:t>
            </a:r>
            <a:r>
              <a:rPr lang="en-GB" baseline="0" dirty="0" smtClean="0"/>
              <a:t> SES</a:t>
            </a:r>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9</a:t>
            </a:fld>
            <a:endParaRPr lang="en-GB"/>
          </a:p>
        </p:txBody>
      </p:sp>
    </p:spTree>
    <p:extLst>
      <p:ext uri="{BB962C8B-B14F-4D97-AF65-F5344CB8AC3E}">
        <p14:creationId xmlns:p14="http://schemas.microsoft.com/office/powerpoint/2010/main" val="268469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smtClean="0"/>
              <a:t>Timing is </a:t>
            </a:r>
            <a:r>
              <a:rPr lang="en-GB" dirty="0" err="1" smtClean="0"/>
              <a:t>één</a:t>
            </a:r>
            <a:r>
              <a:rPr lang="en-GB" dirty="0" smtClean="0"/>
              <a:t> </a:t>
            </a:r>
            <a:r>
              <a:rPr lang="en-GB" dirty="0" err="1" smtClean="0"/>
              <a:t>iets</a:t>
            </a:r>
            <a:r>
              <a:rPr lang="en-GB" dirty="0" smtClean="0"/>
              <a:t> maar hoe</a:t>
            </a:r>
            <a:r>
              <a:rPr lang="en-GB" baseline="0" dirty="0" smtClean="0"/>
              <a:t> </a:t>
            </a:r>
            <a:r>
              <a:rPr lang="en-GB" baseline="0" dirty="0" err="1" smtClean="0"/>
              <a:t>bereiden</a:t>
            </a:r>
            <a:r>
              <a:rPr lang="en-GB" baseline="0" dirty="0" smtClean="0"/>
              <a:t> </a:t>
            </a:r>
            <a:r>
              <a:rPr lang="en-GB" baseline="0" dirty="0" err="1" smtClean="0"/>
              <a:t>ouders</a:t>
            </a:r>
            <a:r>
              <a:rPr lang="en-GB" baseline="0" dirty="0" smtClean="0"/>
              <a:t> </a:t>
            </a:r>
            <a:r>
              <a:rPr lang="en-GB" baseline="0" dirty="0" err="1" smtClean="0"/>
              <a:t>zich</a:t>
            </a:r>
            <a:r>
              <a:rPr lang="en-GB" baseline="0" dirty="0" smtClean="0"/>
              <a:t> voor op die </a:t>
            </a:r>
            <a:r>
              <a:rPr lang="en-GB" baseline="0" dirty="0" err="1" smtClean="0"/>
              <a:t>keuze</a:t>
            </a:r>
            <a:endParaRPr lang="en-GB" baseline="0" dirty="0" smtClean="0"/>
          </a:p>
          <a:p>
            <a:r>
              <a:rPr lang="en-GB" baseline="0" dirty="0" smtClean="0"/>
              <a:t>De </a:t>
            </a:r>
            <a:r>
              <a:rPr lang="en-GB" baseline="0" dirty="0" err="1" smtClean="0"/>
              <a:t>aanpak</a:t>
            </a:r>
            <a:r>
              <a:rPr lang="en-GB" baseline="0" dirty="0" smtClean="0"/>
              <a:t> van </a:t>
            </a:r>
            <a:r>
              <a:rPr lang="en-GB" baseline="0" dirty="0" err="1" smtClean="0"/>
              <a:t>deze</a:t>
            </a:r>
            <a:r>
              <a:rPr lang="en-GB" baseline="0" dirty="0" smtClean="0"/>
              <a:t> mama is </a:t>
            </a:r>
            <a:r>
              <a:rPr lang="en-GB" baseline="0" dirty="0" err="1" smtClean="0"/>
              <a:t>bijzonder</a:t>
            </a:r>
            <a:r>
              <a:rPr lang="en-GB" baseline="0" dirty="0" smtClean="0"/>
              <a:t> </a:t>
            </a:r>
            <a:r>
              <a:rPr lang="en-GB" baseline="0" dirty="0" err="1" smtClean="0"/>
              <a:t>typerend</a:t>
            </a:r>
            <a:r>
              <a:rPr lang="en-GB" baseline="0" dirty="0" smtClean="0"/>
              <a:t> voor </a:t>
            </a:r>
            <a:r>
              <a:rPr lang="en-GB" baseline="0" dirty="0" err="1" smtClean="0"/>
              <a:t>een</a:t>
            </a:r>
            <a:r>
              <a:rPr lang="en-GB" baseline="0" dirty="0" smtClean="0"/>
              <a:t> </a:t>
            </a:r>
            <a:r>
              <a:rPr lang="en-GB" baseline="0" dirty="0" err="1" smtClean="0"/>
              <a:t>bepaalde</a:t>
            </a:r>
            <a:r>
              <a:rPr lang="en-GB" baseline="0" dirty="0" smtClean="0"/>
              <a:t> </a:t>
            </a:r>
            <a:r>
              <a:rPr lang="en-GB" baseline="0" dirty="0" err="1" smtClean="0"/>
              <a:t>groep</a:t>
            </a:r>
            <a:r>
              <a:rPr lang="en-GB" baseline="0" dirty="0" smtClean="0"/>
              <a:t> </a:t>
            </a:r>
            <a:r>
              <a:rPr lang="en-GB" baseline="0" dirty="0" err="1" smtClean="0"/>
              <a:t>ouders</a:t>
            </a:r>
            <a:r>
              <a:rPr lang="en-GB" baseline="0" dirty="0" smtClean="0"/>
              <a:t>. </a:t>
            </a:r>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10</a:t>
            </a:fld>
            <a:endParaRPr lang="en-GB"/>
          </a:p>
        </p:txBody>
      </p:sp>
    </p:spTree>
    <p:extLst>
      <p:ext uri="{BB962C8B-B14F-4D97-AF65-F5344CB8AC3E}">
        <p14:creationId xmlns:p14="http://schemas.microsoft.com/office/powerpoint/2010/main" val="95413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r>
              <a:rPr lang="nl-BE" baseline="0" noProof="0" dirty="0" smtClean="0"/>
              <a:t>Algemeen genomen zagen we dat ouders met een hogere SES, dus ouders uit een betere </a:t>
            </a:r>
            <a:r>
              <a:rPr lang="nl-BE" baseline="0" noProof="0" dirty="0" err="1" smtClean="0"/>
              <a:t>socio-eco</a:t>
            </a:r>
            <a:r>
              <a:rPr lang="nl-BE" baseline="0" noProof="0" dirty="0" smtClean="0"/>
              <a:t> posities vanuit hun eigen ervaring, doorgaans goed vertrouwd zijn met het SO. Ze kennen de structuur, de verschillende richtingen, wat helpt om de mogelijkheden en beperkingen van nieuwe richtingen en opties beter te doorgronden.  </a:t>
            </a:r>
          </a:p>
          <a:p>
            <a:pPr marL="0" indent="0">
              <a:buFont typeface="Wingdings" panose="05000000000000000000" pitchFamily="2" charset="2"/>
              <a:buNone/>
            </a:pPr>
            <a:endParaRPr lang="nl-BE" baseline="0" noProof="0" dirty="0" smtClean="0"/>
          </a:p>
          <a:p>
            <a:pPr marL="171450" indent="-171450">
              <a:buFont typeface="Wingdings" panose="05000000000000000000" pitchFamily="2" charset="2"/>
              <a:buChar char="§"/>
            </a:pPr>
            <a:r>
              <a:rPr lang="nl-BE" baseline="0" noProof="0" dirty="0" smtClean="0"/>
              <a:t>Typisch voor deze ouders is dat zij veel informatie verzamelen </a:t>
            </a:r>
          </a:p>
          <a:p>
            <a:pPr marL="628650" lvl="1" indent="-171450">
              <a:buFont typeface="Wingdings" panose="05000000000000000000" pitchFamily="2" charset="2"/>
              <a:buChar char="§"/>
            </a:pPr>
            <a:r>
              <a:rPr lang="nl-BE" baseline="0" noProof="0" dirty="0" smtClean="0"/>
              <a:t>ze bezoeken opendeurdagen én lezen de inspectierapporten van de scholen in kwestie, gaan naar infomomenten, raadplegen het internet. </a:t>
            </a:r>
            <a:br>
              <a:rPr lang="nl-BE" baseline="0" noProof="0" dirty="0" smtClean="0"/>
            </a:br>
            <a:r>
              <a:rPr lang="nl-BE" baseline="0" noProof="0" dirty="0" smtClean="0"/>
              <a:t>daarnaast leggen ze hun oor te luister binnen hun eigen netwerk : ouders vinden ervaringen van anderen bijzonder belangrijk, ook om het promoplaatje te doorprikken. </a:t>
            </a:r>
          </a:p>
          <a:p>
            <a:pPr marL="171450" indent="-171450">
              <a:buFont typeface="Wingdings" panose="05000000000000000000" pitchFamily="2" charset="2"/>
              <a:buChar char="§"/>
            </a:pPr>
            <a:r>
              <a:rPr lang="nl-BE" baseline="0" noProof="0" dirty="0" smtClean="0"/>
              <a:t>kritische en strategische</a:t>
            </a:r>
          </a:p>
          <a:p>
            <a:pPr marL="628650" lvl="1" indent="-171450">
              <a:buFont typeface="Wingdings" panose="05000000000000000000" pitchFamily="2" charset="2"/>
              <a:buChar char="§"/>
            </a:pPr>
            <a:r>
              <a:rPr lang="nl-BE" baseline="0" noProof="0" dirty="0" smtClean="0"/>
              <a:t>leggen verschillende informatiebronnen naast elkaar</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l-BE" baseline="0" noProof="0" dirty="0" smtClean="0"/>
              <a:t>Inspectierapporten ter aanvulling van OD</a:t>
            </a: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l-BE" baseline="0" noProof="0" dirty="0" smtClean="0"/>
              <a:t> leen praktijk die we enkel bij dit type ouders zagen,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l-BE" baseline="0" noProof="0" dirty="0" smtClean="0"/>
              <a:t>vroege bezoeken aan opendeurdagen (in het 5de), </a:t>
            </a: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l-BE" baseline="0" noProof="0" dirty="0" smtClean="0"/>
              <a:t>Zien in dat OD 6</a:t>
            </a:r>
            <a:r>
              <a:rPr lang="nl-BE" baseline="30000" noProof="0" dirty="0" smtClean="0"/>
              <a:t>de</a:t>
            </a:r>
            <a:r>
              <a:rPr lang="nl-BE" baseline="0" noProof="0" dirty="0" smtClean="0"/>
              <a:t> te laat komt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l-BE" baseline="0" noProof="0" dirty="0" smtClean="0"/>
              <a:t>Voorinschrijvingen, aanschuiven op inschrijfdagen, meervoudige inschrijvingen… </a:t>
            </a:r>
          </a:p>
          <a:p>
            <a:pPr marL="457200" lvl="1" indent="0">
              <a:buFont typeface="Wingdings" panose="05000000000000000000" pitchFamily="2" charset="2"/>
              <a:buNone/>
            </a:pPr>
            <a:endParaRPr lang="nl-BE" baseline="0" noProof="0" dirty="0" smtClean="0"/>
          </a:p>
          <a:p>
            <a:pPr marL="628650" lvl="1" indent="-171450">
              <a:buFont typeface="Wingdings" panose="05000000000000000000" pitchFamily="2" charset="2"/>
              <a:buChar char="§"/>
            </a:pPr>
            <a:endParaRPr lang="nl-BE" baseline="0" noProof="0" dirty="0" smtClean="0"/>
          </a:p>
          <a:p>
            <a:pPr marL="171450" lvl="0" indent="-171450">
              <a:buFont typeface="Wingdings" panose="05000000000000000000" pitchFamily="2" charset="2"/>
              <a:buChar char="§"/>
            </a:pPr>
            <a:r>
              <a:rPr lang="nl-BE" baseline="0" noProof="0" dirty="0" smtClean="0"/>
              <a:t>Dit type ouder stelt zich doorgaans zeer proactief op. om zich ervan te verzekeren dat ze tijdig en goed geïnformeerd  kunnen inschrijven in de school van hun keuze</a:t>
            </a:r>
            <a:endParaRPr lang="nl-BE" noProof="0"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11</a:t>
            </a:fld>
            <a:endParaRPr lang="en-GB"/>
          </a:p>
        </p:txBody>
      </p:sp>
    </p:spTree>
    <p:extLst>
      <p:ext uri="{BB962C8B-B14F-4D97-AF65-F5344CB8AC3E}">
        <p14:creationId xmlns:p14="http://schemas.microsoft.com/office/powerpoint/2010/main" val="2117310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sz="1200" baseline="0" dirty="0" smtClean="0">
              <a:solidFill>
                <a:srgbClr val="323294"/>
              </a:solidFill>
              <a:latin typeface="Helvetica" charset="0"/>
              <a:cs typeface="Helvetica" charset="0"/>
            </a:endParaRPr>
          </a:p>
          <a:p>
            <a:pPr marL="171450" indent="-171450">
              <a:buFontTx/>
              <a:buChar char="-"/>
            </a:pPr>
            <a:r>
              <a:rPr lang="nl-NL" sz="1200" baseline="0" dirty="0" smtClean="0">
                <a:solidFill>
                  <a:srgbClr val="323294"/>
                </a:solidFill>
                <a:latin typeface="Helvetica" charset="0"/>
                <a:cs typeface="Helvetica" charset="0"/>
              </a:rPr>
              <a:t>Drempels</a:t>
            </a:r>
          </a:p>
          <a:p>
            <a:pPr marL="628650" lvl="1" indent="-171450">
              <a:buFontTx/>
              <a:buChar char="-"/>
            </a:pPr>
            <a:r>
              <a:rPr lang="nl-NL" sz="1200" baseline="0" dirty="0" smtClean="0">
                <a:solidFill>
                  <a:srgbClr val="323294"/>
                </a:solidFill>
                <a:latin typeface="Helvetica" charset="0"/>
                <a:cs typeface="Helvetica" charset="0"/>
              </a:rPr>
              <a:t>Taal NL &amp; jargon</a:t>
            </a:r>
          </a:p>
          <a:p>
            <a:pPr marL="628650" lvl="1" indent="-171450">
              <a:buFontTx/>
              <a:buChar char="-"/>
            </a:pPr>
            <a:r>
              <a:rPr lang="nl-NL" sz="1200" baseline="0" dirty="0" smtClean="0">
                <a:solidFill>
                  <a:srgbClr val="323294"/>
                </a:solidFill>
                <a:latin typeface="Helvetica" charset="0"/>
                <a:cs typeface="Helvetica" charset="0"/>
              </a:rPr>
              <a:t>Praktisch: geen flexibele werkuren</a:t>
            </a:r>
          </a:p>
          <a:p>
            <a:pPr marL="628650" lvl="1" indent="-171450">
              <a:buFontTx/>
              <a:buChar char="-"/>
            </a:pPr>
            <a:r>
              <a:rPr lang="nl-NL" sz="1200" baseline="0" dirty="0" smtClean="0">
                <a:solidFill>
                  <a:srgbClr val="323294"/>
                </a:solidFill>
                <a:latin typeface="Helvetica" charset="0"/>
                <a:cs typeface="Helvetica" charset="0"/>
              </a:rPr>
              <a:t>Niet op de hoogte van aanbod scholen = onmogelijk om infomomenten te vinden</a:t>
            </a:r>
          </a:p>
          <a:p>
            <a:pPr marL="628650" lvl="1" indent="-171450">
              <a:buFontTx/>
              <a:buChar char="-"/>
            </a:pPr>
            <a:r>
              <a:rPr lang="nl-NL" sz="1200" baseline="0" dirty="0" smtClean="0">
                <a:solidFill>
                  <a:srgbClr val="323294"/>
                </a:solidFill>
                <a:latin typeface="Helvetica" charset="0"/>
                <a:cs typeface="Helvetica" charset="0"/>
              </a:rPr>
              <a:t>Vertaling van structuur naar keuze en toekomstmogelijkheden kind</a:t>
            </a:r>
          </a:p>
          <a:p>
            <a:pPr marL="628650" lvl="1" indent="-171450">
              <a:buFontTx/>
              <a:buChar char="-"/>
            </a:pPr>
            <a:endParaRPr lang="nl-NL" sz="1200" baseline="0" dirty="0" smtClean="0">
              <a:solidFill>
                <a:srgbClr val="323294"/>
              </a:solidFill>
              <a:latin typeface="Helvetica" charset="0"/>
              <a:cs typeface="Helvetica" charset="0"/>
            </a:endParaRPr>
          </a:p>
          <a:p>
            <a:pPr marL="171450" indent="-171450">
              <a:buFontTx/>
              <a:buChar char="-"/>
            </a:pPr>
            <a:endParaRPr lang="nl-NL" sz="1200" baseline="0" dirty="0" smtClean="0">
              <a:solidFill>
                <a:srgbClr val="323294"/>
              </a:solidFill>
              <a:latin typeface="Helvetica" charset="0"/>
              <a:cs typeface="Helvetica" charset="0"/>
            </a:endParaRP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12</a:t>
            </a:fld>
            <a:endParaRPr lang="en-GB"/>
          </a:p>
        </p:txBody>
      </p:sp>
    </p:spTree>
    <p:extLst>
      <p:ext uri="{BB962C8B-B14F-4D97-AF65-F5344CB8AC3E}">
        <p14:creationId xmlns:p14="http://schemas.microsoft.com/office/powerpoint/2010/main" val="2680127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sz="1200" baseline="0" dirty="0" smtClean="0">
              <a:solidFill>
                <a:srgbClr val="323294"/>
              </a:solidFill>
              <a:latin typeface="Helvetica" charset="0"/>
              <a:cs typeface="Helvetica" charset="0"/>
            </a:endParaRPr>
          </a:p>
          <a:p>
            <a:pPr marL="171450" indent="-171450">
              <a:buFontTx/>
              <a:buChar char="-"/>
            </a:pPr>
            <a:r>
              <a:rPr lang="nl-NL" sz="1200" baseline="0" dirty="0" smtClean="0">
                <a:solidFill>
                  <a:srgbClr val="323294"/>
                </a:solidFill>
                <a:latin typeface="Helvetica" charset="0"/>
                <a:cs typeface="Helvetica" charset="0"/>
              </a:rPr>
              <a:t>Deze ouders stellen zich doorgaans meer afwachtend op. Niet omdat ze niet begaan zijn met de keuzes die ze moeten maken maar simpelweg omdat zij zich er niet van bewust zijn dat je in het 5</a:t>
            </a:r>
            <a:r>
              <a:rPr lang="nl-NL" sz="1200" baseline="30000" dirty="0" smtClean="0">
                <a:solidFill>
                  <a:srgbClr val="323294"/>
                </a:solidFill>
                <a:latin typeface="Helvetica" charset="0"/>
                <a:cs typeface="Helvetica" charset="0"/>
              </a:rPr>
              <a:t>de</a:t>
            </a:r>
            <a:r>
              <a:rPr lang="nl-NL" sz="1200" baseline="0" dirty="0" smtClean="0">
                <a:solidFill>
                  <a:srgbClr val="323294"/>
                </a:solidFill>
                <a:latin typeface="Helvetica" charset="0"/>
                <a:cs typeface="Helvetica" charset="0"/>
              </a:rPr>
              <a:t> al scholen kan bezoeken, dat de infomomenten in het 1</a:t>
            </a:r>
            <a:r>
              <a:rPr lang="nl-NL" sz="1200" baseline="30000" dirty="0" smtClean="0">
                <a:solidFill>
                  <a:srgbClr val="323294"/>
                </a:solidFill>
                <a:latin typeface="Helvetica" charset="0"/>
                <a:cs typeface="Helvetica" charset="0"/>
              </a:rPr>
              <a:t>ste</a:t>
            </a:r>
            <a:r>
              <a:rPr lang="nl-NL" sz="1200" baseline="0" dirty="0" smtClean="0">
                <a:solidFill>
                  <a:srgbClr val="323294"/>
                </a:solidFill>
                <a:latin typeface="Helvetica" charset="0"/>
                <a:cs typeface="Helvetica" charset="0"/>
              </a:rPr>
              <a:t> trimester al starten. Deze ouders schieten in actie als zij daarvoor uitgenodigd worden: doordat er promomateriaal in de bus valt, doordat de SO-school uitnodigt om in te schrijven, … wachten op OD als startsein voor voorbereiding. </a:t>
            </a:r>
          </a:p>
          <a:p>
            <a:pPr marL="171450" indent="-171450">
              <a:buFontTx/>
              <a:buChar char="-"/>
            </a:pPr>
            <a:endParaRPr lang="nl-NL" sz="1200" baseline="0" dirty="0" smtClean="0">
              <a:solidFill>
                <a:srgbClr val="323294"/>
              </a:solidFill>
              <a:latin typeface="Helvetica" charset="0"/>
              <a:cs typeface="Helvetica" charset="0"/>
            </a:endParaRPr>
          </a:p>
          <a:p>
            <a:pPr marL="171450" indent="-171450">
              <a:buFontTx/>
              <a:buChar char="-"/>
            </a:pPr>
            <a:r>
              <a:rPr lang="nl-NL" sz="1200" baseline="0" dirty="0" smtClean="0">
                <a:solidFill>
                  <a:srgbClr val="323294"/>
                </a:solidFill>
                <a:latin typeface="Helvetica" charset="0"/>
                <a:cs typeface="Helvetica" charset="0"/>
              </a:rPr>
              <a:t>Ook het netwerk van dit type ouders is doorgaans beperkt tot het eigen gezin, de ruimere familie en soms wat mensen uit de buurt. Heel vaak circuleert daar minder rijke info, sommige ouders waren grotendeels aangewezen op info van hun kind! </a:t>
            </a:r>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13</a:t>
            </a:fld>
            <a:endParaRPr lang="en-GB"/>
          </a:p>
        </p:txBody>
      </p:sp>
    </p:spTree>
    <p:extLst>
      <p:ext uri="{BB962C8B-B14F-4D97-AF65-F5344CB8AC3E}">
        <p14:creationId xmlns:p14="http://schemas.microsoft.com/office/powerpoint/2010/main" val="1318439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rgbClr val="27A78D"/>
                </a:solidFill>
                <a:latin typeface="Helvetica" charset="0"/>
                <a:ea typeface="Helvetica" charset="0"/>
                <a:cs typeface="Helvetica" charset="0"/>
              </a:rPr>
              <a:t>Afwachtend</a:t>
            </a:r>
          </a:p>
          <a:p>
            <a:endParaRPr lang="nl-NL" sz="1200" b="1" kern="1200" dirty="0" smtClean="0">
              <a:solidFill>
                <a:srgbClr val="27A78D"/>
              </a:solidFill>
              <a:latin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dirty="0" smtClean="0">
                <a:solidFill>
                  <a:srgbClr val="27A78D"/>
                </a:solidFill>
                <a:latin typeface="Helvetica" charset="0"/>
                <a:ea typeface="Helvetica" charset="0"/>
                <a:cs typeface="Helvetica" charset="0"/>
              </a:rPr>
              <a:t>Beperkt netwerk</a:t>
            </a:r>
          </a:p>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14</a:t>
            </a:fld>
            <a:endParaRPr lang="en-GB"/>
          </a:p>
        </p:txBody>
      </p:sp>
    </p:spTree>
    <p:extLst>
      <p:ext uri="{BB962C8B-B14F-4D97-AF65-F5344CB8AC3E}">
        <p14:creationId xmlns:p14="http://schemas.microsoft.com/office/powerpoint/2010/main" val="3797947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15</a:t>
            </a:fld>
            <a:endParaRPr lang="en-GB"/>
          </a:p>
        </p:txBody>
      </p:sp>
    </p:spTree>
    <p:extLst>
      <p:ext uri="{BB962C8B-B14F-4D97-AF65-F5344CB8AC3E}">
        <p14:creationId xmlns:p14="http://schemas.microsoft.com/office/powerpoint/2010/main" val="427269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16</a:t>
            </a:fld>
            <a:endParaRPr lang="en-GB"/>
          </a:p>
        </p:txBody>
      </p:sp>
    </p:spTree>
    <p:extLst>
      <p:ext uri="{BB962C8B-B14F-4D97-AF65-F5344CB8AC3E}">
        <p14:creationId xmlns:p14="http://schemas.microsoft.com/office/powerpoint/2010/main" val="1616484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 Folder voor ouders op papier tonen</a:t>
            </a:r>
          </a:p>
          <a:p>
            <a:pPr marL="171450" indent="-171450">
              <a:buFontTx/>
              <a:buChar char="-"/>
            </a:pPr>
            <a:r>
              <a:rPr lang="nl-NL" dirty="0" smtClean="0"/>
              <a:t>Kind</a:t>
            </a:r>
            <a:r>
              <a:rPr lang="nl-NL" baseline="0" dirty="0" smtClean="0"/>
              <a:t>- en ouderwebsite tonen </a:t>
            </a:r>
            <a:r>
              <a:rPr lang="nl-NL" baseline="0" dirty="0" smtClean="0">
                <a:sym typeface="Wingdings"/>
              </a:rPr>
              <a:t> specifiek de producten die erbij staan kort overlopen  zodat de deelnemers een zicht krijgen op wat ze allemaal op de website kunnen vinden. + tip meegeven: om de website te introduceren in de klas en ouders hierbij uit te nodigen.  gesprek tussen kind en ouder op gang brengen</a:t>
            </a:r>
          </a:p>
          <a:p>
            <a:pPr marL="171450" indent="-171450">
              <a:buFontTx/>
              <a:buChar char="-"/>
            </a:pPr>
            <a:r>
              <a:rPr lang="nl-NL" baseline="0" dirty="0" smtClean="0">
                <a:sym typeface="Wingdings"/>
              </a:rPr>
              <a:t>Invulrooster secundaire scholen  om ouders op een objectieve manier te informeren over secundaire scholen. Info die je vaak niet op een website vindt. Als leerkracht heb je vaak deze info wel. = een schema om deze info in te noteren.</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17</a:t>
            </a:fld>
            <a:endParaRPr lang="en-GB"/>
          </a:p>
        </p:txBody>
      </p:sp>
    </p:spTree>
    <p:extLst>
      <p:ext uri="{BB962C8B-B14F-4D97-AF65-F5344CB8AC3E}">
        <p14:creationId xmlns:p14="http://schemas.microsoft.com/office/powerpoint/2010/main" val="431327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18</a:t>
            </a:fld>
            <a:endParaRPr lang="en-GB"/>
          </a:p>
        </p:txBody>
      </p:sp>
    </p:spTree>
    <p:extLst>
      <p:ext uri="{BB962C8B-B14F-4D97-AF65-F5344CB8AC3E}">
        <p14:creationId xmlns:p14="http://schemas.microsoft.com/office/powerpoint/2010/main" val="2415927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19</a:t>
            </a:fld>
            <a:endParaRPr lang="en-GB"/>
          </a:p>
        </p:txBody>
      </p:sp>
    </p:spTree>
    <p:extLst>
      <p:ext uri="{BB962C8B-B14F-4D97-AF65-F5344CB8AC3E}">
        <p14:creationId xmlns:p14="http://schemas.microsoft.com/office/powerpoint/2010/main" val="3869239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20</a:t>
            </a:fld>
            <a:endParaRPr lang="en-GB"/>
          </a:p>
        </p:txBody>
      </p:sp>
    </p:spTree>
    <p:extLst>
      <p:ext uri="{BB962C8B-B14F-4D97-AF65-F5344CB8AC3E}">
        <p14:creationId xmlns:p14="http://schemas.microsoft.com/office/powerpoint/2010/main" val="2328337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21</a:t>
            </a:fld>
            <a:endParaRPr lang="en-GB"/>
          </a:p>
        </p:txBody>
      </p:sp>
    </p:spTree>
    <p:extLst>
      <p:ext uri="{BB962C8B-B14F-4D97-AF65-F5344CB8AC3E}">
        <p14:creationId xmlns:p14="http://schemas.microsoft.com/office/powerpoint/2010/main" val="3593787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22</a:t>
            </a:fld>
            <a:endParaRPr lang="en-GB"/>
          </a:p>
        </p:txBody>
      </p:sp>
    </p:spTree>
    <p:extLst>
      <p:ext uri="{BB962C8B-B14F-4D97-AF65-F5344CB8AC3E}">
        <p14:creationId xmlns:p14="http://schemas.microsoft.com/office/powerpoint/2010/main" val="2281263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23</a:t>
            </a:fld>
            <a:endParaRPr lang="en-GB"/>
          </a:p>
        </p:txBody>
      </p:sp>
    </p:spTree>
    <p:extLst>
      <p:ext uri="{BB962C8B-B14F-4D97-AF65-F5344CB8AC3E}">
        <p14:creationId xmlns:p14="http://schemas.microsoft.com/office/powerpoint/2010/main" val="3939140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24</a:t>
            </a:fld>
            <a:endParaRPr lang="en-GB"/>
          </a:p>
        </p:txBody>
      </p:sp>
    </p:spTree>
    <p:extLst>
      <p:ext uri="{BB962C8B-B14F-4D97-AF65-F5344CB8AC3E}">
        <p14:creationId xmlns:p14="http://schemas.microsoft.com/office/powerpoint/2010/main" val="85914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25</a:t>
            </a:fld>
            <a:endParaRPr lang="en-GB"/>
          </a:p>
        </p:txBody>
      </p:sp>
    </p:spTree>
    <p:extLst>
      <p:ext uri="{BB962C8B-B14F-4D97-AF65-F5344CB8AC3E}">
        <p14:creationId xmlns:p14="http://schemas.microsoft.com/office/powerpoint/2010/main" val="3654500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lvl="1" indent="0">
              <a:spcAft>
                <a:spcPts val="600"/>
              </a:spcAft>
              <a:buNone/>
            </a:pPr>
            <a:r>
              <a:rPr lang="nl-BE" dirty="0" smtClean="0">
                <a:solidFill>
                  <a:srgbClr val="323294"/>
                </a:solidFill>
                <a:latin typeface="Helvetica" panose="020B0604020202020204" pitchFamily="34" charset="0"/>
                <a:cs typeface="Helvetica" panose="020B0604020202020204" pitchFamily="34" charset="0"/>
              </a:rPr>
              <a:t>Maken hun verwachtingen niet altijd kenbaar </a:t>
            </a:r>
          </a:p>
          <a:p>
            <a:pPr marL="457200" lvl="1" indent="0">
              <a:spcAft>
                <a:spcPts val="600"/>
              </a:spcAft>
              <a:buNone/>
            </a:pPr>
            <a:r>
              <a:rPr lang="nl-BE" dirty="0" smtClean="0">
                <a:solidFill>
                  <a:srgbClr val="323294"/>
                </a:solidFill>
                <a:latin typeface="Helvetica" panose="020B0604020202020204" pitchFamily="34" charset="0"/>
                <a:cs typeface="Helvetica" panose="020B0604020202020204" pitchFamily="34" charset="0"/>
              </a:rPr>
              <a:t>	→ Slagen er niet altijd in om hun verwachtingen/nood kenbaar te maken boodschap over te brengen </a:t>
            </a:r>
          </a:p>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26</a:t>
            </a:fld>
            <a:endParaRPr lang="en-GB"/>
          </a:p>
        </p:txBody>
      </p:sp>
    </p:spTree>
    <p:extLst>
      <p:ext uri="{BB962C8B-B14F-4D97-AF65-F5344CB8AC3E}">
        <p14:creationId xmlns:p14="http://schemas.microsoft.com/office/powerpoint/2010/main" val="3819223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27</a:t>
            </a:fld>
            <a:endParaRPr lang="en-GB"/>
          </a:p>
        </p:txBody>
      </p:sp>
    </p:spTree>
    <p:extLst>
      <p:ext uri="{BB962C8B-B14F-4D97-AF65-F5344CB8AC3E}">
        <p14:creationId xmlns:p14="http://schemas.microsoft.com/office/powerpoint/2010/main" val="1874538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err="1" smtClean="0"/>
              <a:t>Ook</a:t>
            </a:r>
            <a:r>
              <a:rPr lang="en-GB" dirty="0" smtClean="0"/>
              <a:t> 13 </a:t>
            </a:r>
            <a:r>
              <a:rPr lang="en-GB" dirty="0" err="1" smtClean="0"/>
              <a:t>minute</a:t>
            </a:r>
            <a:r>
              <a:rPr lang="en-GB" baseline="0" dirty="0" err="1" smtClean="0"/>
              <a:t>n</a:t>
            </a:r>
            <a:endParaRPr lang="en-GB"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28</a:t>
            </a:fld>
            <a:endParaRPr lang="en-GB"/>
          </a:p>
        </p:txBody>
      </p:sp>
    </p:spTree>
    <p:extLst>
      <p:ext uri="{BB962C8B-B14F-4D97-AF65-F5344CB8AC3E}">
        <p14:creationId xmlns:p14="http://schemas.microsoft.com/office/powerpoint/2010/main" val="2584256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29</a:t>
            </a:fld>
            <a:endParaRPr lang="en-GB"/>
          </a:p>
        </p:txBody>
      </p:sp>
    </p:spTree>
    <p:extLst>
      <p:ext uri="{BB962C8B-B14F-4D97-AF65-F5344CB8AC3E}">
        <p14:creationId xmlns:p14="http://schemas.microsoft.com/office/powerpoint/2010/main" val="920305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smtClean="0"/>
              <a:t>Tijdlijn scholen =</a:t>
            </a:r>
            <a:r>
              <a:rPr lang="nl-NL" baseline="0" dirty="0" smtClean="0"/>
              <a:t> een tijdlijn waarop scholen kunnen noteren wat ze allemaal doen rond het keuzeproces. Deze start in de kleuterschool en wordt almaar specifieker naar de laatste graad toe. </a:t>
            </a:r>
            <a:r>
              <a:rPr lang="nl-NL" baseline="0" dirty="0" smtClean="0">
                <a:sym typeface="Wingdings"/>
              </a:rPr>
              <a:t> kan ook als instrument gebruikt worden om aan ouders toe te lichten dat het maken van een studiekeuze een proces is en geen momentopname  kan </a:t>
            </a:r>
            <a:r>
              <a:rPr lang="nl-NL" baseline="0" dirty="0" err="1" smtClean="0">
                <a:sym typeface="Wingdings"/>
              </a:rPr>
              <a:t>sensibliserend</a:t>
            </a:r>
            <a:r>
              <a:rPr lang="nl-NL" baseline="0" dirty="0" smtClean="0">
                <a:sym typeface="Wingdings"/>
              </a:rPr>
              <a:t> werken naar ouders. </a:t>
            </a:r>
          </a:p>
          <a:p>
            <a:pPr marL="171450" indent="-171450">
              <a:buFontTx/>
              <a:buChar char="-"/>
            </a:pPr>
            <a:r>
              <a:rPr lang="nl-NL" baseline="0" dirty="0" smtClean="0">
                <a:sym typeface="Wingdings"/>
              </a:rPr>
              <a:t>Kies Raak!  nadruk ligt op een proces  talenten ontdekken, aanbod leren kennen, scholen bezoeken, link maken tussen talenten en studierichtingen vraagt allemaal tijd. Info in 1 ouderbijeenkomst steken = te veel informatie  info mondjesmaat geven + beeld van secundair onderwijs bijstellen doe je niet in één </a:t>
            </a:r>
            <a:r>
              <a:rPr lang="nl-NL" baseline="0" dirty="0" err="1" smtClean="0">
                <a:sym typeface="Wingdings"/>
              </a:rPr>
              <a:t>keer.De</a:t>
            </a:r>
            <a:r>
              <a:rPr lang="nl-NL" baseline="0" dirty="0" smtClean="0">
                <a:sym typeface="Wingdings"/>
              </a:rPr>
              <a:t> materialen van Kies Raak! zijn gratis te downloaden op de website van De Schoolbrug en zullen ook ter beschikking gesteld worden op de website </a:t>
            </a:r>
            <a:r>
              <a:rPr lang="nl-NL" baseline="0" dirty="0" err="1" smtClean="0">
                <a:sym typeface="Wingdings"/>
              </a:rPr>
              <a:t>vanbasisnaarsecundair</a:t>
            </a:r>
            <a:r>
              <a:rPr lang="nl-NL" baseline="0" dirty="0" smtClean="0">
                <a:sym typeface="Wingdings"/>
              </a:rPr>
              <a:t>.</a:t>
            </a:r>
          </a:p>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30</a:t>
            </a:fld>
            <a:endParaRPr lang="en-GB"/>
          </a:p>
        </p:txBody>
      </p:sp>
    </p:spTree>
    <p:extLst>
      <p:ext uri="{BB962C8B-B14F-4D97-AF65-F5344CB8AC3E}">
        <p14:creationId xmlns:p14="http://schemas.microsoft.com/office/powerpoint/2010/main" val="6852162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31</a:t>
            </a:fld>
            <a:endParaRPr lang="en-GB"/>
          </a:p>
        </p:txBody>
      </p:sp>
    </p:spTree>
    <p:extLst>
      <p:ext uri="{BB962C8B-B14F-4D97-AF65-F5344CB8AC3E}">
        <p14:creationId xmlns:p14="http://schemas.microsoft.com/office/powerpoint/2010/main" val="206855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32</a:t>
            </a:fld>
            <a:endParaRPr lang="en-GB"/>
          </a:p>
        </p:txBody>
      </p:sp>
    </p:spTree>
    <p:extLst>
      <p:ext uri="{BB962C8B-B14F-4D97-AF65-F5344CB8AC3E}">
        <p14:creationId xmlns:p14="http://schemas.microsoft.com/office/powerpoint/2010/main" val="3905454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33</a:t>
            </a:fld>
            <a:endParaRPr lang="en-GB"/>
          </a:p>
        </p:txBody>
      </p:sp>
    </p:spTree>
    <p:extLst>
      <p:ext uri="{BB962C8B-B14F-4D97-AF65-F5344CB8AC3E}">
        <p14:creationId xmlns:p14="http://schemas.microsoft.com/office/powerpoint/2010/main" val="1511631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b="1" u="sng" dirty="0" smtClean="0"/>
              <a:t>Items self-efficacy</a:t>
            </a:r>
          </a:p>
          <a:p>
            <a:pPr lvl="0"/>
            <a:r>
              <a:rPr lang="en-US" sz="1200" kern="1200" dirty="0" smtClean="0">
                <a:solidFill>
                  <a:schemeClr val="tx1"/>
                </a:solidFill>
                <a:effectLst/>
                <a:latin typeface="+mn-lt"/>
                <a:ea typeface="+mn-ea"/>
                <a:cs typeface="+mn-cs"/>
              </a:rPr>
              <a:t>I manage to actively involve pupils/parents in formulating an educational advice. </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 manage to recommend an educational option that fits the capacities of the pupil,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fits the interests of the pupil. </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 succeed in formulating an educational advice based upon a broad evaluation of my pupils.</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 succeed in explaining the structure of secondary education to my pupils,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my pupil’s parents. </a:t>
            </a:r>
            <a:endParaRPr lang="nl-BE" sz="1200" kern="1200" dirty="0" smtClean="0">
              <a:solidFill>
                <a:schemeClr val="tx1"/>
              </a:solidFill>
              <a:effectLst/>
              <a:latin typeface="+mn-lt"/>
              <a:ea typeface="+mn-ea"/>
              <a:cs typeface="+mn-cs"/>
            </a:endParaRPr>
          </a:p>
          <a:p>
            <a:endParaRPr lang="en-GB" dirty="0" smtClean="0"/>
          </a:p>
          <a:p>
            <a:endParaRPr lang="en-GB" dirty="0" smtClean="0"/>
          </a:p>
          <a:p>
            <a:r>
              <a:rPr lang="en-GB" b="1" u="sng" dirty="0" smtClean="0"/>
              <a:t>Items</a:t>
            </a:r>
            <a:r>
              <a:rPr lang="en-GB" b="1" u="sng" baseline="0" dirty="0" smtClean="0"/>
              <a:t> </a:t>
            </a:r>
            <a:r>
              <a:rPr lang="en-GB" b="1" u="sng" baseline="0" dirty="0" err="1" smtClean="0"/>
              <a:t>relatie</a:t>
            </a:r>
            <a:r>
              <a:rPr lang="en-GB" b="1" u="sng" baseline="0" dirty="0" smtClean="0"/>
              <a:t> </a:t>
            </a:r>
            <a:r>
              <a:rPr lang="en-GB" b="1" u="sng" baseline="0" dirty="0" err="1" smtClean="0"/>
              <a:t>ouder</a:t>
            </a:r>
            <a:r>
              <a:rPr lang="en-GB" b="1" u="sng" baseline="0" dirty="0" smtClean="0"/>
              <a:t>-school</a:t>
            </a:r>
          </a:p>
          <a:p>
            <a:pPr lvl="0"/>
            <a:r>
              <a:rPr lang="en-US" sz="1200" kern="1200" dirty="0" smtClean="0">
                <a:solidFill>
                  <a:schemeClr val="tx1"/>
                </a:solidFill>
                <a:effectLst/>
                <a:latin typeface="+mn-lt"/>
                <a:ea typeface="+mn-ea"/>
                <a:cs typeface="+mn-cs"/>
              </a:rPr>
              <a:t>The school is giving us enough information about how our child is doing,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her way of working.</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school lets us know what we can do as parents to help our child.</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often disagree with the school.</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don’t feel welcome at our child’s school.</a:t>
            </a:r>
            <a:r>
              <a:rPr lang="nl-BE"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school listens to us.</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as parents have good contacts with the school.</a:t>
            </a:r>
            <a:r>
              <a:rPr lang="nl-BE"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feel actively involved in the school.</a:t>
            </a:r>
            <a:endParaRPr lang="nl-BE"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teacher of our child is approachable for question and objections.</a:t>
            </a:r>
            <a:endParaRPr lang="nl-B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We have a good relationship with the teacher(s) of our child. </a:t>
            </a:r>
            <a:endParaRPr lang="en-GB" baseline="0" dirty="0" smtClean="0"/>
          </a:p>
          <a:p>
            <a:endParaRPr lang="en-GB" baseline="0" dirty="0" smtClean="0"/>
          </a:p>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34</a:t>
            </a:fld>
            <a:endParaRPr lang="en-GB"/>
          </a:p>
        </p:txBody>
      </p:sp>
    </p:spTree>
    <p:extLst>
      <p:ext uri="{BB962C8B-B14F-4D97-AF65-F5344CB8AC3E}">
        <p14:creationId xmlns:p14="http://schemas.microsoft.com/office/powerpoint/2010/main" val="2738838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35</a:t>
            </a:fld>
            <a:endParaRPr lang="en-GB"/>
          </a:p>
        </p:txBody>
      </p:sp>
    </p:spTree>
    <p:extLst>
      <p:ext uri="{BB962C8B-B14F-4D97-AF65-F5344CB8AC3E}">
        <p14:creationId xmlns:p14="http://schemas.microsoft.com/office/powerpoint/2010/main" val="638183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36</a:t>
            </a:fld>
            <a:endParaRPr lang="en-GB"/>
          </a:p>
        </p:txBody>
      </p:sp>
    </p:spTree>
    <p:extLst>
      <p:ext uri="{BB962C8B-B14F-4D97-AF65-F5344CB8AC3E}">
        <p14:creationId xmlns:p14="http://schemas.microsoft.com/office/powerpoint/2010/main" val="4287019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smtClean="0"/>
              <a:t>Sjabloon</a:t>
            </a:r>
            <a:r>
              <a:rPr lang="nl-NL" baseline="0" dirty="0" smtClean="0"/>
              <a:t> studie </a:t>
            </a:r>
            <a:r>
              <a:rPr lang="mr-IN" baseline="0" dirty="0" smtClean="0"/>
              <a:t>–</a:t>
            </a:r>
            <a:r>
              <a:rPr lang="nl-NL" baseline="0" dirty="0" smtClean="0"/>
              <a:t> en schooladvies </a:t>
            </a:r>
            <a:r>
              <a:rPr lang="nl-NL" baseline="0" dirty="0" smtClean="0">
                <a:sym typeface="Wingdings"/>
              </a:rPr>
              <a:t> invullen vanuit verschillende brillen  </a:t>
            </a:r>
            <a:r>
              <a:rPr lang="nl-NL" baseline="0" dirty="0" err="1" smtClean="0">
                <a:sym typeface="Wingdings"/>
              </a:rPr>
              <a:t>idealieter</a:t>
            </a:r>
            <a:r>
              <a:rPr lang="nl-NL" baseline="0" dirty="0" smtClean="0">
                <a:sym typeface="Wingdings"/>
              </a:rPr>
              <a:t> 2 x in het 5</a:t>
            </a:r>
            <a:r>
              <a:rPr lang="nl-NL" baseline="30000" dirty="0" smtClean="0">
                <a:sym typeface="Wingdings"/>
              </a:rPr>
              <a:t>de</a:t>
            </a:r>
            <a:r>
              <a:rPr lang="nl-NL" baseline="0" dirty="0" smtClean="0">
                <a:sym typeface="Wingdings"/>
              </a:rPr>
              <a:t> leerjaar en 2 x in het 6</a:t>
            </a:r>
            <a:r>
              <a:rPr lang="nl-NL" baseline="30000" dirty="0" smtClean="0">
                <a:sym typeface="Wingdings"/>
              </a:rPr>
              <a:t>de</a:t>
            </a:r>
            <a:r>
              <a:rPr lang="nl-NL" baseline="0" dirty="0" smtClean="0">
                <a:sym typeface="Wingdings"/>
              </a:rPr>
              <a:t> leerjaar  samen tot een eindconclusie komen  hoeft niet 1 studie </a:t>
            </a:r>
            <a:r>
              <a:rPr lang="mr-IN" baseline="0" dirty="0" smtClean="0">
                <a:sym typeface="Wingdings"/>
              </a:rPr>
              <a:t>–</a:t>
            </a:r>
            <a:r>
              <a:rPr lang="nl-NL" baseline="0" dirty="0" smtClean="0">
                <a:sym typeface="Wingdings"/>
              </a:rPr>
              <a:t> en 1 schooladvies te zijn.</a:t>
            </a:r>
          </a:p>
          <a:p>
            <a:pPr marL="171450" indent="-171450">
              <a:buFontTx/>
              <a:buChar char="-"/>
            </a:pPr>
            <a:r>
              <a:rPr lang="nl-NL" baseline="0" dirty="0" smtClean="0">
                <a:sym typeface="Wingdings"/>
              </a:rPr>
              <a:t>Ik denk 1B </a:t>
            </a:r>
            <a:r>
              <a:rPr lang="mr-IN" baseline="0" dirty="0" smtClean="0">
                <a:sym typeface="Wingdings"/>
              </a:rPr>
              <a:t>–</a:t>
            </a:r>
            <a:r>
              <a:rPr lang="nl-NL" baseline="0" dirty="0" smtClean="0">
                <a:sym typeface="Wingdings"/>
              </a:rPr>
              <a:t> gesprek = gespreksleidraad  gesprek bestaat uit 3 fasen om deze boodschap aan ouders mee te geven. Er staan 4 scenario’s in beschreven die je samen met ouders kan overwegen en bespreken. Er wordt gepeild naar de kansen en valkuilen, het sociaal </a:t>
            </a:r>
            <a:r>
              <a:rPr lang="mr-IN" baseline="0" dirty="0" smtClean="0">
                <a:sym typeface="Wingdings"/>
              </a:rPr>
              <a:t>–</a:t>
            </a:r>
            <a:r>
              <a:rPr lang="nl-NL" baseline="0" dirty="0" smtClean="0">
                <a:sym typeface="Wingdings"/>
              </a:rPr>
              <a:t> emotionele welbevinden van een leerling, hoe de school dit gaat aanpakken, wanneer dit opnieuw besproken wordt, wat ouders kunnen doen </a:t>
            </a:r>
            <a:r>
              <a:rPr lang="mr-IN" baseline="0" dirty="0" smtClean="0">
                <a:sym typeface="Wingdings"/>
              </a:rPr>
              <a:t>…</a:t>
            </a:r>
            <a:endParaRPr lang="nl-NL" baseline="0" dirty="0" smtClean="0">
              <a:sym typeface="Wingdings"/>
            </a:endParaRPr>
          </a:p>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37</a:t>
            </a:fld>
            <a:endParaRPr lang="en-GB"/>
          </a:p>
        </p:txBody>
      </p:sp>
    </p:spTree>
    <p:extLst>
      <p:ext uri="{BB962C8B-B14F-4D97-AF65-F5344CB8AC3E}">
        <p14:creationId xmlns:p14="http://schemas.microsoft.com/office/powerpoint/2010/main" val="673191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38</a:t>
            </a:fld>
            <a:endParaRPr lang="en-GB"/>
          </a:p>
        </p:txBody>
      </p:sp>
    </p:spTree>
    <p:extLst>
      <p:ext uri="{BB962C8B-B14F-4D97-AF65-F5344CB8AC3E}">
        <p14:creationId xmlns:p14="http://schemas.microsoft.com/office/powerpoint/2010/main" val="4208453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39</a:t>
            </a:fld>
            <a:endParaRPr lang="en-GB"/>
          </a:p>
        </p:txBody>
      </p:sp>
    </p:spTree>
    <p:extLst>
      <p:ext uri="{BB962C8B-B14F-4D97-AF65-F5344CB8AC3E}">
        <p14:creationId xmlns:p14="http://schemas.microsoft.com/office/powerpoint/2010/main" val="2558035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40</a:t>
            </a:fld>
            <a:endParaRPr lang="en-GB"/>
          </a:p>
        </p:txBody>
      </p:sp>
    </p:spTree>
    <p:extLst>
      <p:ext uri="{BB962C8B-B14F-4D97-AF65-F5344CB8AC3E}">
        <p14:creationId xmlns:p14="http://schemas.microsoft.com/office/powerpoint/2010/main" val="1208868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8855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6003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54893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5191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t>19/12/2017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8603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t>19/12/2017</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7767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t>19/12/2017</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85853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0163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40656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5371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18445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t>‹nr.›</a:t>
            </a:fld>
            <a:endParaRPr lang="en-GB"/>
          </a:p>
        </p:txBody>
      </p:sp>
    </p:spTree>
    <p:extLst>
      <p:ext uri="{BB962C8B-B14F-4D97-AF65-F5344CB8AC3E}">
        <p14:creationId xmlns:p14="http://schemas.microsoft.com/office/powerpoint/2010/main" val="34344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tif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K4YtiIzbVb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tiff"/><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www.vanbasisnaarsecundair.be/vind-een-school" TargetMode="External"/><Relationship Id="rId3" Type="http://schemas.openxmlformats.org/officeDocument/2006/relationships/hyperlink" Target="http://www.vanbasisnaarsecundair.be/" TargetMode="External"/><Relationship Id="rId7" Type="http://schemas.openxmlformats.org/officeDocument/2006/relationships/hyperlink" Target="https://www.youtube.com/watch?v=Ws6OLNny7f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vanbasisnaarsecundair.be/quiz" TargetMode="External"/><Relationship Id="rId5" Type="http://schemas.openxmlformats.org/officeDocument/2006/relationships/hyperlink" Target="http://www.vanbasisnaarsecundair.be/vind-een-studierichting" TargetMode="External"/><Relationship Id="rId10" Type="http://schemas.openxmlformats.org/officeDocument/2006/relationships/image" Target="../media/image8.png"/><Relationship Id="rId4" Type="http://schemas.openxmlformats.org/officeDocument/2006/relationships/hyperlink" Target="http://www.vanbasisnaarsecundair.be/maak-een-goede-keuze" TargetMode="External"/><Relationship Id="rId9" Type="http://schemas.openxmlformats.org/officeDocument/2006/relationships/hyperlink" Target="http://pro.vanbasisnaarsecundair.be/Portals/transbaso/Files/Documents/KlikenPrint/05.%20Helpdeskfunctie%20secundaire%20scholen.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pro.vanbasisnaarsecundair.be/Portals/transbaso/Files/Documents/KlikenPrint/171204_mapje_transbaso_A3.pdf" TargetMode="External"/><Relationship Id="rId7"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deschoolbrug.be/materialenbank/" TargetMode="External"/><Relationship Id="rId5" Type="http://schemas.openxmlformats.org/officeDocument/2006/relationships/hyperlink" Target="http://pro.vanbasisnaarsecundair.be/home/toolbox/detail/id/1840" TargetMode="External"/><Relationship Id="rId4" Type="http://schemas.openxmlformats.org/officeDocument/2006/relationships/hyperlink" Target="http://pro.vanbasisnaarsecundair.be/Portals/transbaso/Files/Documents/KlikenPrint/02.%20Tijdslijn%20keuzeproces%20met%20ouders%20en%20leerlingen.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pro.vanbasisnaarsecundair.be/Portals/transbaso/Files/Documents/KlikenPrint/06.%20Ik%20denk%201B%20gesprek.pdf" TargetMode="External"/><Relationship Id="rId5" Type="http://schemas.openxmlformats.org/officeDocument/2006/relationships/hyperlink" Target="http://pro.vanbasisnaarsecundair.be/Portals/transbaso/Files/Documents/KlikenPrint/07.%20Sjabloon%20studie%20-%20en%20schooladvies.pdf" TargetMode="External"/><Relationship Id="rId4" Type="http://schemas.openxmlformats.org/officeDocument/2006/relationships/hyperlink" Target="http://pro.vanbasisnaarsecundair.be/Portals/transbaso/Files/Documents/KlikenPrint/04.%20Checklist%20breed%20studie%20-%20en%20schooladvies%20.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Ws6OLNny7fk"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hyperlink" Target="http://www.transbaso.be/"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www.vanbasisnaarsecundair.be/" TargetMode="External"/><Relationship Id="rId4" Type="http://schemas.openxmlformats.org/officeDocument/2006/relationships/hyperlink" Target="http://pro.vanbasisnaarsecundair.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3"/>
          <a:stretch>
            <a:fillRect/>
          </a:stretch>
        </p:blipFill>
        <p:spPr>
          <a:xfrm>
            <a:off x="6693904" y="5521625"/>
            <a:ext cx="2638469" cy="1055388"/>
          </a:xfrm>
          <a:prstGeom prst="rect">
            <a:avLst/>
          </a:prstGeom>
        </p:spPr>
      </p:pic>
      <p:pic>
        <p:nvPicPr>
          <p:cNvPr id="11" name="Afbeelding 10"/>
          <p:cNvPicPr>
            <a:picLocks noChangeAspect="1"/>
          </p:cNvPicPr>
          <p:nvPr/>
        </p:nvPicPr>
        <p:blipFill>
          <a:blip r:embed="rId4"/>
          <a:stretch>
            <a:fillRect/>
          </a:stretch>
        </p:blipFill>
        <p:spPr>
          <a:xfrm>
            <a:off x="4006181" y="5468948"/>
            <a:ext cx="2522930" cy="1419148"/>
          </a:xfrm>
          <a:prstGeom prst="rect">
            <a:avLst/>
          </a:prstGeom>
        </p:spPr>
      </p:pic>
      <p:sp>
        <p:nvSpPr>
          <p:cNvPr id="2" name="Titel 1"/>
          <p:cNvSpPr>
            <a:spLocks noGrp="1"/>
          </p:cNvSpPr>
          <p:nvPr>
            <p:ph type="ctrTitle"/>
          </p:nvPr>
        </p:nvSpPr>
        <p:spPr>
          <a:xfrm>
            <a:off x="1046920" y="1248256"/>
            <a:ext cx="10098156" cy="2387600"/>
          </a:xfrm>
          <a:solidFill>
            <a:schemeClr val="bg1"/>
          </a:solidFill>
        </p:spPr>
        <p:txBody>
          <a:bodyPr>
            <a:normAutofit/>
          </a:bodyPr>
          <a:lstStyle/>
          <a:p>
            <a:r>
              <a:rPr lang="nl-NL" b="1" dirty="0">
                <a:solidFill>
                  <a:srgbClr val="323294"/>
                </a:solidFill>
                <a:latin typeface="Helvetica" charset="0"/>
                <a:ea typeface="Helvetica" charset="0"/>
                <a:cs typeface="Helvetica" charset="0"/>
              </a:rPr>
              <a:t>Ouders betrekken vanuit </a:t>
            </a:r>
            <a:r>
              <a:rPr lang="nl-NL" b="1" dirty="0" smtClean="0">
                <a:solidFill>
                  <a:srgbClr val="323294"/>
                </a:solidFill>
                <a:latin typeface="Helvetica" charset="0"/>
                <a:ea typeface="Helvetica" charset="0"/>
                <a:cs typeface="Helvetica" charset="0"/>
              </a:rPr>
              <a:t/>
            </a:r>
            <a:br>
              <a:rPr lang="nl-NL" b="1" dirty="0" smtClean="0">
                <a:solidFill>
                  <a:srgbClr val="323294"/>
                </a:solidFill>
                <a:latin typeface="Helvetica" charset="0"/>
                <a:ea typeface="Helvetica" charset="0"/>
                <a:cs typeface="Helvetica" charset="0"/>
              </a:rPr>
            </a:br>
            <a:r>
              <a:rPr lang="nl-NL" b="1" dirty="0" smtClean="0">
                <a:solidFill>
                  <a:srgbClr val="323294"/>
                </a:solidFill>
                <a:latin typeface="Helvetica" charset="0"/>
                <a:ea typeface="Helvetica" charset="0"/>
                <a:cs typeface="Helvetica" charset="0"/>
              </a:rPr>
              <a:t>de </a:t>
            </a:r>
            <a:r>
              <a:rPr lang="nl-NL" b="1" dirty="0">
                <a:solidFill>
                  <a:srgbClr val="323294"/>
                </a:solidFill>
                <a:latin typeface="Helvetica" charset="0"/>
                <a:ea typeface="Helvetica" charset="0"/>
                <a:cs typeface="Helvetica" charset="0"/>
              </a:rPr>
              <a:t>school </a:t>
            </a:r>
            <a:endParaRPr lang="en-GB" b="1" dirty="0">
              <a:solidFill>
                <a:srgbClr val="323294"/>
              </a:solidFill>
              <a:latin typeface="Helvetica" charset="0"/>
              <a:ea typeface="Helvetica" charset="0"/>
              <a:cs typeface="Helvetica" charset="0"/>
            </a:endParaRPr>
          </a:p>
        </p:txBody>
      </p:sp>
      <p:sp>
        <p:nvSpPr>
          <p:cNvPr id="3" name="Ondertitel 2"/>
          <p:cNvSpPr>
            <a:spLocks noGrp="1"/>
          </p:cNvSpPr>
          <p:nvPr>
            <p:ph type="subTitle" idx="1"/>
          </p:nvPr>
        </p:nvSpPr>
        <p:spPr>
          <a:xfrm>
            <a:off x="1550503" y="3966365"/>
            <a:ext cx="9090991" cy="1075979"/>
          </a:xfrm>
        </p:spPr>
        <p:txBody>
          <a:bodyPr/>
          <a:lstStyle/>
          <a:p>
            <a:r>
              <a:rPr lang="en-GB" dirty="0" smtClean="0">
                <a:solidFill>
                  <a:srgbClr val="27A78D"/>
                </a:solidFill>
                <a:latin typeface="Helvetica" charset="0"/>
                <a:ea typeface="Helvetica" charset="0"/>
                <a:cs typeface="Helvetica" charset="0"/>
              </a:rPr>
              <a:t>Marie Seghers </a:t>
            </a:r>
          </a:p>
          <a:p>
            <a:r>
              <a:rPr lang="en-GB" dirty="0" err="1" smtClean="0">
                <a:solidFill>
                  <a:srgbClr val="27A78D"/>
                </a:solidFill>
                <a:latin typeface="Helvetica" charset="0"/>
                <a:ea typeface="Helvetica" charset="0"/>
                <a:cs typeface="Helvetica" charset="0"/>
              </a:rPr>
              <a:t>Liese</a:t>
            </a:r>
            <a:r>
              <a:rPr lang="en-GB" dirty="0" smtClean="0">
                <a:solidFill>
                  <a:srgbClr val="27A78D"/>
                </a:solidFill>
                <a:latin typeface="Helvetica" charset="0"/>
                <a:ea typeface="Helvetica" charset="0"/>
                <a:cs typeface="Helvetica" charset="0"/>
              </a:rPr>
              <a:t> </a:t>
            </a:r>
            <a:r>
              <a:rPr lang="en-GB" dirty="0" err="1" smtClean="0">
                <a:solidFill>
                  <a:srgbClr val="27A78D"/>
                </a:solidFill>
                <a:latin typeface="Helvetica" charset="0"/>
                <a:ea typeface="Helvetica" charset="0"/>
                <a:cs typeface="Helvetica" charset="0"/>
              </a:rPr>
              <a:t>Vanderauwera</a:t>
            </a:r>
            <a:endParaRPr lang="en-GB" dirty="0">
              <a:solidFill>
                <a:srgbClr val="27A78D"/>
              </a:solidFill>
              <a:latin typeface="Helvetica" charset="0"/>
              <a:ea typeface="Helvetica" charset="0"/>
              <a:cs typeface="Helvetica" charset="0"/>
            </a:endParaRPr>
          </a:p>
        </p:txBody>
      </p:sp>
      <p:pic>
        <p:nvPicPr>
          <p:cNvPr id="7" name="Afbeelding 6"/>
          <p:cNvPicPr>
            <a:picLocks noChangeAspect="1"/>
          </p:cNvPicPr>
          <p:nvPr/>
        </p:nvPicPr>
        <p:blipFill>
          <a:blip r:embed="rId5"/>
          <a:stretch>
            <a:fillRect/>
          </a:stretch>
        </p:blipFill>
        <p:spPr>
          <a:xfrm>
            <a:off x="3325256" y="5703362"/>
            <a:ext cx="894776" cy="1015943"/>
          </a:xfrm>
          <a:prstGeom prst="rect">
            <a:avLst/>
          </a:prstGeom>
        </p:spPr>
      </p:pic>
      <p:pic>
        <p:nvPicPr>
          <p:cNvPr id="8" name="Afbeelding 7"/>
          <p:cNvPicPr>
            <a:picLocks noChangeAspect="1"/>
          </p:cNvPicPr>
          <p:nvPr/>
        </p:nvPicPr>
        <p:blipFill>
          <a:blip r:embed="rId6"/>
          <a:stretch>
            <a:fillRect/>
          </a:stretch>
        </p:blipFill>
        <p:spPr>
          <a:xfrm>
            <a:off x="5951384" y="5468948"/>
            <a:ext cx="1698694" cy="1358956"/>
          </a:xfrm>
          <a:prstGeom prst="rect">
            <a:avLst/>
          </a:prstGeom>
        </p:spPr>
      </p:pic>
      <p:pic>
        <p:nvPicPr>
          <p:cNvPr id="9" name="Afbeelding 8"/>
          <p:cNvPicPr>
            <a:picLocks noChangeAspect="1"/>
          </p:cNvPicPr>
          <p:nvPr/>
        </p:nvPicPr>
        <p:blipFill>
          <a:blip r:embed="rId7"/>
          <a:stretch>
            <a:fillRect/>
          </a:stretch>
        </p:blipFill>
        <p:spPr>
          <a:xfrm>
            <a:off x="8474314" y="5482817"/>
            <a:ext cx="829232" cy="1236488"/>
          </a:xfrm>
          <a:prstGeom prst="rect">
            <a:avLst/>
          </a:prstGeom>
        </p:spPr>
      </p:pic>
      <p:pic>
        <p:nvPicPr>
          <p:cNvPr id="13" name="Afbeelding 12"/>
          <p:cNvPicPr>
            <a:picLocks noChangeAspect="1"/>
          </p:cNvPicPr>
          <p:nvPr/>
        </p:nvPicPr>
        <p:blipFill>
          <a:blip r:embed="rId8"/>
          <a:stretch>
            <a:fillRect/>
          </a:stretch>
        </p:blipFill>
        <p:spPr>
          <a:xfrm>
            <a:off x="1903422" y="5521625"/>
            <a:ext cx="1421834" cy="1421834"/>
          </a:xfrm>
          <a:prstGeom prst="rect">
            <a:avLst/>
          </a:prstGeom>
        </p:spPr>
      </p:pic>
      <p:pic>
        <p:nvPicPr>
          <p:cNvPr id="5" name="Afbeelding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06181" y="711971"/>
            <a:ext cx="4855528" cy="890833"/>
          </a:xfrm>
          <a:prstGeom prst="rect">
            <a:avLst/>
          </a:prstGeom>
        </p:spPr>
      </p:pic>
    </p:spTree>
    <p:extLst>
      <p:ext uri="{BB962C8B-B14F-4D97-AF65-F5344CB8AC3E}">
        <p14:creationId xmlns:p14="http://schemas.microsoft.com/office/powerpoint/2010/main" val="1157029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839788" y="365126"/>
            <a:ext cx="10515600" cy="907084"/>
          </a:xfrm>
        </p:spPr>
        <p:txBody>
          <a:bodyPr>
            <a:noAutofit/>
          </a:bodyPr>
          <a:lstStyle/>
          <a:p>
            <a:pPr algn="ctr"/>
            <a:r>
              <a:rPr lang="en-GB" b="1" dirty="0" err="1">
                <a:solidFill>
                  <a:srgbClr val="323294"/>
                </a:solidFill>
                <a:latin typeface="Helvetica" charset="0"/>
                <a:ea typeface="Helvetica" charset="0"/>
                <a:cs typeface="Helvetica" charset="0"/>
              </a:rPr>
              <a:t>Deze</a:t>
            </a:r>
            <a:r>
              <a:rPr lang="en-GB" b="1" dirty="0">
                <a:solidFill>
                  <a:srgbClr val="323294"/>
                </a:solidFill>
                <a:latin typeface="Helvetica" charset="0"/>
                <a:ea typeface="Helvetica" charset="0"/>
                <a:cs typeface="Helvetica" charset="0"/>
              </a:rPr>
              <a:t> workshop</a:t>
            </a:r>
          </a:p>
        </p:txBody>
      </p:sp>
      <p:sp>
        <p:nvSpPr>
          <p:cNvPr id="5" name="Tijdelijke aanduiding voor tekst 4"/>
          <p:cNvSpPr>
            <a:spLocks noGrp="1"/>
          </p:cNvSpPr>
          <p:nvPr>
            <p:ph type="body" idx="1"/>
          </p:nvPr>
        </p:nvSpPr>
        <p:spPr>
          <a:xfrm>
            <a:off x="839787" y="1272210"/>
            <a:ext cx="5157787" cy="823912"/>
          </a:xfrm>
        </p:spPr>
        <p:txBody>
          <a:bodyPr>
            <a:normAutofit fontScale="25000" lnSpcReduction="20000"/>
          </a:bodyPr>
          <a:lstStyle/>
          <a:p>
            <a:endParaRPr lang="en-GB" sz="3600" dirty="0" smtClean="0"/>
          </a:p>
          <a:p>
            <a:endParaRPr lang="en-GB" sz="3600" dirty="0" smtClean="0"/>
          </a:p>
          <a:p>
            <a:pPr>
              <a:spcBef>
                <a:spcPts val="600"/>
              </a:spcBef>
              <a:spcAft>
                <a:spcPts val="600"/>
              </a:spcAft>
            </a:pPr>
            <a:r>
              <a:rPr lang="en-GB" sz="12800" i="1" dirty="0" smtClean="0">
                <a:solidFill>
                  <a:srgbClr val="27A78D"/>
                </a:solidFill>
                <a:latin typeface="Helvetica Bold Oblique" charset="0"/>
                <a:ea typeface="Helvetica Bold Oblique" charset="0"/>
                <a:cs typeface="Helvetica Bold Oblique" charset="0"/>
              </a:rPr>
              <a:t>Wat </a:t>
            </a:r>
            <a:r>
              <a:rPr lang="en-GB" sz="12800" i="1" dirty="0" err="1" smtClean="0">
                <a:solidFill>
                  <a:srgbClr val="27A78D"/>
                </a:solidFill>
                <a:latin typeface="Helvetica Bold Oblique" charset="0"/>
                <a:ea typeface="Helvetica Bold Oblique" charset="0"/>
                <a:cs typeface="Helvetica Bold Oblique" charset="0"/>
              </a:rPr>
              <a:t>weten</a:t>
            </a:r>
            <a:r>
              <a:rPr lang="en-GB" sz="12800" i="1" dirty="0" smtClean="0">
                <a:solidFill>
                  <a:srgbClr val="27A78D"/>
                </a:solidFill>
                <a:latin typeface="Helvetica Bold Oblique" charset="0"/>
                <a:ea typeface="Helvetica Bold Oblique" charset="0"/>
                <a:cs typeface="Helvetica Bold Oblique" charset="0"/>
              </a:rPr>
              <a:t> we?</a:t>
            </a:r>
            <a:endParaRPr lang="en-GB" sz="14400" i="1" dirty="0">
              <a:solidFill>
                <a:srgbClr val="27A78D"/>
              </a:solidFill>
              <a:latin typeface="Helvetica Bold Oblique" charset="0"/>
              <a:ea typeface="Helvetica Bold Oblique" charset="0"/>
              <a:cs typeface="Helvetica Bold Oblique" charset="0"/>
            </a:endParaRPr>
          </a:p>
        </p:txBody>
      </p:sp>
      <p:sp>
        <p:nvSpPr>
          <p:cNvPr id="3" name="Tijdelijke aanduiding voor inhoud 2"/>
          <p:cNvSpPr>
            <a:spLocks noGrp="1"/>
          </p:cNvSpPr>
          <p:nvPr>
            <p:ph sz="half" idx="2"/>
          </p:nvPr>
        </p:nvSpPr>
        <p:spPr>
          <a:xfrm>
            <a:off x="835003" y="2279017"/>
            <a:ext cx="5157787" cy="4260849"/>
          </a:xfrm>
        </p:spPr>
        <p:txBody>
          <a:bodyPr>
            <a:normAutofit/>
          </a:bodyPr>
          <a:lstStyle/>
          <a:p>
            <a:pPr marL="0" indent="0">
              <a:buNone/>
            </a:pPr>
            <a:r>
              <a:rPr lang="en-GB" dirty="0" err="1" smtClean="0">
                <a:solidFill>
                  <a:srgbClr val="323294"/>
                </a:solidFill>
                <a:latin typeface="Helvetica" charset="0"/>
                <a:ea typeface="Helvetica" charset="0"/>
                <a:cs typeface="Helvetica" charset="0"/>
              </a:rPr>
              <a:t>Keuze</a:t>
            </a:r>
            <a:r>
              <a:rPr lang="en-GB" u="sng" dirty="0" err="1" smtClean="0">
                <a:solidFill>
                  <a:srgbClr val="323294"/>
                </a:solidFill>
                <a:latin typeface="Helvetica" charset="0"/>
                <a:ea typeface="Helvetica" charset="0"/>
                <a:cs typeface="Helvetica" charset="0"/>
              </a:rPr>
              <a:t>processen</a:t>
            </a:r>
            <a:r>
              <a:rPr lang="en-GB" dirty="0" smtClean="0">
                <a:solidFill>
                  <a:srgbClr val="323294"/>
                </a:solidFill>
                <a:latin typeface="Helvetica" charset="0"/>
                <a:ea typeface="Helvetica" charset="0"/>
                <a:cs typeface="Helvetica" charset="0"/>
              </a:rPr>
              <a:t> </a:t>
            </a:r>
            <a:r>
              <a:rPr lang="en-GB" dirty="0">
                <a:solidFill>
                  <a:srgbClr val="323294"/>
                </a:solidFill>
                <a:latin typeface="Helvetica" charset="0"/>
                <a:ea typeface="Helvetica" charset="0"/>
                <a:cs typeface="Helvetica" charset="0"/>
              </a:rPr>
              <a:t>van </a:t>
            </a:r>
            <a:r>
              <a:rPr lang="en-GB" dirty="0" err="1">
                <a:solidFill>
                  <a:srgbClr val="323294"/>
                </a:solidFill>
                <a:latin typeface="Helvetica" charset="0"/>
                <a:ea typeface="Helvetica" charset="0"/>
                <a:cs typeface="Helvetica" charset="0"/>
              </a:rPr>
              <a:t>ouders</a:t>
            </a:r>
            <a:endParaRPr lang="en-GB" dirty="0">
              <a:solidFill>
                <a:srgbClr val="323294"/>
              </a:solidFill>
              <a:latin typeface="Helvetica" charset="0"/>
              <a:ea typeface="Helvetica" charset="0"/>
              <a:cs typeface="Helvetica" charset="0"/>
            </a:endParaRPr>
          </a:p>
          <a:p>
            <a:pPr marL="0" indent="0">
              <a:buNone/>
            </a:pPr>
            <a:r>
              <a:rPr lang="en-GB" sz="2400" dirty="0" err="1">
                <a:solidFill>
                  <a:srgbClr val="323294"/>
                </a:solidFill>
                <a:latin typeface="Helvetica" charset="0"/>
                <a:ea typeface="Helvetica" charset="0"/>
                <a:cs typeface="Helvetica" charset="0"/>
              </a:rPr>
              <a:t>Rol</a:t>
            </a:r>
            <a:r>
              <a:rPr lang="en-GB" sz="2400" dirty="0">
                <a:solidFill>
                  <a:srgbClr val="323294"/>
                </a:solidFill>
                <a:latin typeface="Helvetica" charset="0"/>
                <a:ea typeface="Helvetica" charset="0"/>
                <a:cs typeface="Helvetica" charset="0"/>
              </a:rPr>
              <a:t> van de </a:t>
            </a:r>
            <a:r>
              <a:rPr lang="en-GB" sz="2400" dirty="0" err="1">
                <a:solidFill>
                  <a:srgbClr val="323294"/>
                </a:solidFill>
                <a:latin typeface="Helvetica" charset="0"/>
                <a:ea typeface="Helvetica" charset="0"/>
                <a:cs typeface="Helvetica" charset="0"/>
              </a:rPr>
              <a:t>lagere</a:t>
            </a:r>
            <a:r>
              <a:rPr lang="en-GB" sz="2400" dirty="0">
                <a:solidFill>
                  <a:srgbClr val="323294"/>
                </a:solidFill>
                <a:latin typeface="Helvetica" charset="0"/>
                <a:ea typeface="Helvetica" charset="0"/>
                <a:cs typeface="Helvetica" charset="0"/>
              </a:rPr>
              <a:t> </a:t>
            </a:r>
            <a:r>
              <a:rPr lang="en-GB" sz="2400" dirty="0" smtClean="0">
                <a:solidFill>
                  <a:srgbClr val="323294"/>
                </a:solidFill>
                <a:latin typeface="Helvetica" charset="0"/>
                <a:ea typeface="Helvetica" charset="0"/>
                <a:cs typeface="Helvetica" charset="0"/>
              </a:rPr>
              <a:t>school</a:t>
            </a:r>
          </a:p>
          <a:p>
            <a:pPr marL="0" indent="0">
              <a:buNone/>
            </a:pPr>
            <a:endParaRPr lang="en-GB" sz="2400" dirty="0">
              <a:solidFill>
                <a:srgbClr val="323294"/>
              </a:solidFill>
              <a:latin typeface="Helvetica" charset="0"/>
              <a:ea typeface="Helvetica" charset="0"/>
              <a:cs typeface="Helvetica" charset="0"/>
            </a:endParaRPr>
          </a:p>
          <a:p>
            <a:pPr marL="0" indent="0">
              <a:buNone/>
            </a:pPr>
            <a:endParaRPr lang="en-GB" sz="2400" dirty="0" smtClean="0">
              <a:solidFill>
                <a:srgbClr val="323294"/>
              </a:solidFill>
              <a:latin typeface="Helvetica" charset="0"/>
              <a:ea typeface="Helvetica" charset="0"/>
              <a:cs typeface="Helvetica" charset="0"/>
            </a:endParaRPr>
          </a:p>
          <a:p>
            <a:pPr marL="0" indent="0">
              <a:buNone/>
            </a:pPr>
            <a:endParaRPr lang="en-GB" sz="2400" dirty="0">
              <a:solidFill>
                <a:srgbClr val="323294"/>
              </a:solidFill>
              <a:latin typeface="Helvetica" charset="0"/>
              <a:ea typeface="Helvetica" charset="0"/>
              <a:cs typeface="Helvetica" charset="0"/>
            </a:endParaRPr>
          </a:p>
          <a:p>
            <a:pPr marL="0" indent="0">
              <a:buNone/>
            </a:pPr>
            <a:endParaRPr lang="en-GB" sz="2400" dirty="0" smtClean="0">
              <a:solidFill>
                <a:srgbClr val="323294"/>
              </a:solidFill>
              <a:latin typeface="Helvetica" charset="0"/>
              <a:ea typeface="Helvetica" charset="0"/>
              <a:cs typeface="Helvetica" charset="0"/>
            </a:endParaRPr>
          </a:p>
          <a:p>
            <a:pPr>
              <a:buFontTx/>
              <a:buChar char="-"/>
            </a:pPr>
            <a:r>
              <a:rPr lang="en-GB" sz="2400" dirty="0">
                <a:solidFill>
                  <a:srgbClr val="323294"/>
                </a:solidFill>
                <a:latin typeface="Helvetica" charset="0"/>
                <a:ea typeface="Helvetica" charset="0"/>
                <a:cs typeface="Helvetica" charset="0"/>
              </a:rPr>
              <a:t>Survey 	</a:t>
            </a:r>
          </a:p>
          <a:p>
            <a:pPr>
              <a:buFontTx/>
              <a:buChar char="-"/>
            </a:pPr>
            <a:r>
              <a:rPr lang="en-GB" sz="2400" dirty="0">
                <a:solidFill>
                  <a:srgbClr val="323294"/>
                </a:solidFill>
                <a:latin typeface="Helvetica" charset="0"/>
                <a:ea typeface="Helvetica" charset="0"/>
                <a:cs typeface="Helvetica" charset="0"/>
              </a:rPr>
              <a:t>Interviews </a:t>
            </a:r>
            <a:r>
              <a:rPr lang="en-GB" sz="2400" dirty="0" err="1">
                <a:solidFill>
                  <a:srgbClr val="323294"/>
                </a:solidFill>
                <a:latin typeface="Helvetica" charset="0"/>
                <a:ea typeface="Helvetica" charset="0"/>
                <a:cs typeface="Helvetica" charset="0"/>
              </a:rPr>
              <a:t>ouders</a:t>
            </a:r>
            <a:r>
              <a:rPr lang="en-GB" sz="2400" dirty="0">
                <a:solidFill>
                  <a:srgbClr val="323294"/>
                </a:solidFill>
                <a:latin typeface="Helvetica" charset="0"/>
                <a:ea typeface="Helvetica" charset="0"/>
                <a:cs typeface="Helvetica" charset="0"/>
              </a:rPr>
              <a:t> </a:t>
            </a:r>
          </a:p>
          <a:p>
            <a:pPr>
              <a:buFontTx/>
              <a:buChar char="-"/>
            </a:pPr>
            <a:r>
              <a:rPr lang="en-GB" sz="2400" dirty="0" err="1">
                <a:solidFill>
                  <a:srgbClr val="323294"/>
                </a:solidFill>
                <a:latin typeface="Helvetica" charset="0"/>
                <a:ea typeface="Helvetica" charset="0"/>
                <a:cs typeface="Helvetica" charset="0"/>
              </a:rPr>
              <a:t>Observatie</a:t>
            </a:r>
            <a:r>
              <a:rPr lang="en-GB" sz="2400" dirty="0">
                <a:solidFill>
                  <a:srgbClr val="323294"/>
                </a:solidFill>
                <a:latin typeface="Helvetica" charset="0"/>
                <a:ea typeface="Helvetica" charset="0"/>
                <a:cs typeface="Helvetica" charset="0"/>
              </a:rPr>
              <a:t> </a:t>
            </a:r>
            <a:r>
              <a:rPr lang="en-GB" sz="2400" dirty="0" err="1">
                <a:solidFill>
                  <a:srgbClr val="323294"/>
                </a:solidFill>
                <a:latin typeface="Helvetica" charset="0"/>
                <a:ea typeface="Helvetica" charset="0"/>
                <a:cs typeface="Helvetica" charset="0"/>
              </a:rPr>
              <a:t>oudercontacten</a:t>
            </a:r>
            <a:r>
              <a:rPr lang="en-GB" sz="2400" dirty="0">
                <a:solidFill>
                  <a:srgbClr val="323294"/>
                </a:solidFill>
                <a:latin typeface="Helvetica" charset="0"/>
                <a:ea typeface="Helvetica" charset="0"/>
                <a:cs typeface="Helvetica" charset="0"/>
              </a:rPr>
              <a:t> </a:t>
            </a:r>
          </a:p>
          <a:p>
            <a:pPr marL="0" indent="0">
              <a:buNone/>
            </a:pPr>
            <a:endParaRPr lang="en-GB" sz="2400" dirty="0">
              <a:solidFill>
                <a:srgbClr val="323294"/>
              </a:solidFill>
              <a:latin typeface="Helvetica" charset="0"/>
              <a:ea typeface="Helvetica" charset="0"/>
              <a:cs typeface="Helvetica" charset="0"/>
            </a:endParaRPr>
          </a:p>
          <a:p>
            <a:pPr lvl="3">
              <a:buFontTx/>
              <a:buChar char="-"/>
            </a:pPr>
            <a:endParaRPr lang="en-GB" dirty="0"/>
          </a:p>
        </p:txBody>
      </p:sp>
      <p:sp>
        <p:nvSpPr>
          <p:cNvPr id="6" name="Tijdelijke aanduiding voor tekst 5"/>
          <p:cNvSpPr>
            <a:spLocks noGrp="1"/>
          </p:cNvSpPr>
          <p:nvPr>
            <p:ph type="body" sz="quarter" idx="3"/>
          </p:nvPr>
        </p:nvSpPr>
        <p:spPr>
          <a:xfrm>
            <a:off x="6196184" y="1279141"/>
            <a:ext cx="5183188" cy="860766"/>
          </a:xfrm>
        </p:spPr>
        <p:txBody>
          <a:bodyPr>
            <a:noAutofit/>
          </a:bodyPr>
          <a:lstStyle/>
          <a:p>
            <a:r>
              <a:rPr lang="en-GB" sz="3200" i="1" dirty="0" smtClean="0">
                <a:solidFill>
                  <a:srgbClr val="27A78D"/>
                </a:solidFill>
                <a:latin typeface="Helvetica Bold Oblique" charset="0"/>
                <a:ea typeface="Helvetica Bold Oblique" charset="0"/>
                <a:cs typeface="Helvetica Bold Oblique" charset="0"/>
              </a:rPr>
              <a:t>Wat </a:t>
            </a:r>
            <a:r>
              <a:rPr lang="en-GB" sz="3200" i="1" dirty="0" err="1" smtClean="0">
                <a:solidFill>
                  <a:srgbClr val="27A78D"/>
                </a:solidFill>
                <a:latin typeface="Helvetica Bold Oblique" charset="0"/>
                <a:ea typeface="Helvetica Bold Oblique" charset="0"/>
                <a:cs typeface="Helvetica Bold Oblique" charset="0"/>
              </a:rPr>
              <a:t>kunnen</a:t>
            </a:r>
            <a:r>
              <a:rPr lang="en-GB" sz="3200" i="1" dirty="0" smtClean="0">
                <a:solidFill>
                  <a:srgbClr val="27A78D"/>
                </a:solidFill>
                <a:latin typeface="Helvetica Bold Oblique" charset="0"/>
                <a:ea typeface="Helvetica Bold Oblique" charset="0"/>
                <a:cs typeface="Helvetica Bold Oblique" charset="0"/>
              </a:rPr>
              <a:t> we </a:t>
            </a:r>
            <a:r>
              <a:rPr lang="en-GB" sz="3200" i="1" dirty="0" err="1" smtClean="0">
                <a:solidFill>
                  <a:srgbClr val="27A78D"/>
                </a:solidFill>
                <a:latin typeface="Helvetica Bold Oblique" charset="0"/>
                <a:ea typeface="Helvetica Bold Oblique" charset="0"/>
                <a:cs typeface="Helvetica Bold Oblique" charset="0"/>
              </a:rPr>
              <a:t>doen</a:t>
            </a:r>
            <a:r>
              <a:rPr lang="en-GB" sz="3200" i="1" dirty="0" smtClean="0">
                <a:solidFill>
                  <a:srgbClr val="27A78D"/>
                </a:solidFill>
                <a:latin typeface="Helvetica Bold Oblique" charset="0"/>
                <a:ea typeface="Helvetica Bold Oblique" charset="0"/>
                <a:cs typeface="Helvetica Bold Oblique" charset="0"/>
              </a:rPr>
              <a:t>? </a:t>
            </a:r>
          </a:p>
        </p:txBody>
      </p:sp>
      <p:sp>
        <p:nvSpPr>
          <p:cNvPr id="7" name="Tijdelijke aanduiding voor inhoud 6"/>
          <p:cNvSpPr>
            <a:spLocks noGrp="1"/>
          </p:cNvSpPr>
          <p:nvPr>
            <p:ph sz="quarter" idx="4"/>
          </p:nvPr>
        </p:nvSpPr>
        <p:spPr>
          <a:xfrm>
            <a:off x="6294782" y="1700213"/>
            <a:ext cx="4985993" cy="4439330"/>
          </a:xfrm>
        </p:spPr>
        <p:txBody>
          <a:bodyPr>
            <a:normAutofit/>
          </a:bodyPr>
          <a:lstStyle/>
          <a:p>
            <a:pPr>
              <a:lnSpc>
                <a:spcPct val="110000"/>
              </a:lnSpc>
              <a:buFontTx/>
              <a:buChar char="-"/>
            </a:pPr>
            <a:endParaRPr lang="en-GB" sz="2200" dirty="0" smtClean="0"/>
          </a:p>
          <a:p>
            <a:pPr>
              <a:buFontTx/>
              <a:buChar char="-"/>
            </a:pPr>
            <a:r>
              <a:rPr lang="en-GB" sz="2000" dirty="0" err="1">
                <a:solidFill>
                  <a:srgbClr val="323294"/>
                </a:solidFill>
                <a:latin typeface="Helvetica" charset="0"/>
                <a:ea typeface="Helvetica" charset="0"/>
                <a:cs typeface="Helvetica" charset="0"/>
              </a:rPr>
              <a:t>Obv</a:t>
            </a:r>
            <a:r>
              <a:rPr lang="en-GB" sz="2000" dirty="0">
                <a:solidFill>
                  <a:srgbClr val="323294"/>
                </a:solidFill>
                <a:latin typeface="Helvetica" charset="0"/>
                <a:ea typeface="Helvetica" charset="0"/>
                <a:cs typeface="Helvetica" charset="0"/>
              </a:rPr>
              <a:t> </a:t>
            </a:r>
            <a:r>
              <a:rPr lang="en-GB" sz="2000" dirty="0" err="1">
                <a:solidFill>
                  <a:srgbClr val="323294"/>
                </a:solidFill>
                <a:latin typeface="Helvetica" charset="0"/>
                <a:ea typeface="Helvetica" charset="0"/>
                <a:cs typeface="Helvetica" charset="0"/>
              </a:rPr>
              <a:t>onderzoek</a:t>
            </a:r>
            <a:r>
              <a:rPr lang="en-GB" sz="2000" dirty="0">
                <a:solidFill>
                  <a:srgbClr val="323294"/>
                </a:solidFill>
                <a:latin typeface="Helvetica" charset="0"/>
                <a:ea typeface="Helvetica" charset="0"/>
                <a:cs typeface="Helvetica" charset="0"/>
              </a:rPr>
              <a:t> &amp; </a:t>
            </a:r>
            <a:r>
              <a:rPr lang="en-GB" sz="2000" dirty="0" err="1">
                <a:solidFill>
                  <a:srgbClr val="323294"/>
                </a:solidFill>
                <a:latin typeface="Helvetica" charset="0"/>
                <a:ea typeface="Helvetica" charset="0"/>
                <a:cs typeface="Helvetica" charset="0"/>
              </a:rPr>
              <a:t>begeleiding</a:t>
            </a:r>
            <a:r>
              <a:rPr lang="en-GB" sz="2000" dirty="0">
                <a:solidFill>
                  <a:srgbClr val="323294"/>
                </a:solidFill>
                <a:latin typeface="Helvetica" charset="0"/>
                <a:ea typeface="Helvetica" charset="0"/>
                <a:cs typeface="Helvetica" charset="0"/>
              </a:rPr>
              <a:t> in </a:t>
            </a:r>
            <a:r>
              <a:rPr lang="en-GB" sz="2000" dirty="0" err="1">
                <a:solidFill>
                  <a:srgbClr val="323294"/>
                </a:solidFill>
                <a:latin typeface="Helvetica" charset="0"/>
                <a:ea typeface="Helvetica" charset="0"/>
                <a:cs typeface="Helvetica" charset="0"/>
              </a:rPr>
              <a:t>scholen</a:t>
            </a:r>
            <a:endParaRPr lang="en-GB" sz="2000" dirty="0">
              <a:solidFill>
                <a:srgbClr val="323294"/>
              </a:solidFill>
              <a:latin typeface="Helvetica" charset="0"/>
              <a:ea typeface="Helvetica" charset="0"/>
              <a:cs typeface="Helvetica" charset="0"/>
            </a:endParaRPr>
          </a:p>
          <a:p>
            <a:pPr>
              <a:buFontTx/>
              <a:buChar char="-"/>
            </a:pPr>
            <a:r>
              <a:rPr lang="en-GB" sz="2000" dirty="0" err="1">
                <a:solidFill>
                  <a:srgbClr val="323294"/>
                </a:solidFill>
                <a:latin typeface="Helvetica" charset="0"/>
                <a:ea typeface="Helvetica" charset="0"/>
                <a:cs typeface="Helvetica" charset="0"/>
              </a:rPr>
              <a:t>Bestaande</a:t>
            </a:r>
            <a:r>
              <a:rPr lang="en-GB" sz="2000" dirty="0">
                <a:solidFill>
                  <a:srgbClr val="323294"/>
                </a:solidFill>
                <a:latin typeface="Helvetica" charset="0"/>
                <a:ea typeface="Helvetica" charset="0"/>
                <a:cs typeface="Helvetica" charset="0"/>
              </a:rPr>
              <a:t> </a:t>
            </a:r>
            <a:r>
              <a:rPr lang="en-GB" sz="2000" dirty="0" err="1" smtClean="0">
                <a:solidFill>
                  <a:srgbClr val="323294"/>
                </a:solidFill>
                <a:latin typeface="Helvetica" charset="0"/>
                <a:ea typeface="Helvetica" charset="0"/>
                <a:cs typeface="Helvetica" charset="0"/>
              </a:rPr>
              <a:t>materialen</a:t>
            </a:r>
            <a:r>
              <a:rPr lang="en-GB" sz="2000" dirty="0">
                <a:solidFill>
                  <a:srgbClr val="323294"/>
                </a:solidFill>
                <a:latin typeface="Helvetica" charset="0"/>
                <a:ea typeface="Helvetica" charset="0"/>
                <a:cs typeface="Helvetica" charset="0"/>
              </a:rPr>
              <a:t> </a:t>
            </a:r>
            <a:r>
              <a:rPr lang="en-GB" sz="2000" dirty="0" err="1" smtClean="0">
                <a:solidFill>
                  <a:srgbClr val="323294"/>
                </a:solidFill>
                <a:latin typeface="Helvetica" charset="0"/>
                <a:ea typeface="Helvetica" charset="0"/>
                <a:cs typeface="Helvetica" charset="0"/>
              </a:rPr>
              <a:t>en</a:t>
            </a:r>
            <a:r>
              <a:rPr lang="en-GB" sz="2000" dirty="0" smtClean="0">
                <a:solidFill>
                  <a:srgbClr val="323294"/>
                </a:solidFill>
                <a:latin typeface="Helvetica" charset="0"/>
                <a:ea typeface="Helvetica" charset="0"/>
                <a:cs typeface="Helvetica" charset="0"/>
              </a:rPr>
              <a:t> </a:t>
            </a:r>
            <a:r>
              <a:rPr lang="en-GB" sz="2000" dirty="0" err="1" smtClean="0">
                <a:solidFill>
                  <a:srgbClr val="323294"/>
                </a:solidFill>
                <a:latin typeface="Helvetica" charset="0"/>
                <a:ea typeface="Helvetica" charset="0"/>
                <a:cs typeface="Helvetica" charset="0"/>
              </a:rPr>
              <a:t>praktijken</a:t>
            </a:r>
            <a:endParaRPr lang="en-GB" sz="2000" dirty="0">
              <a:solidFill>
                <a:srgbClr val="323294"/>
              </a:solidFill>
              <a:latin typeface="Helvetica" charset="0"/>
              <a:ea typeface="Helvetica" charset="0"/>
              <a:cs typeface="Helvetica" charset="0"/>
            </a:endParaRPr>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lgn="ctr">
              <a:buNone/>
            </a:pPr>
            <a:r>
              <a:rPr lang="nl-NL" dirty="0" smtClean="0">
                <a:solidFill>
                  <a:srgbClr val="323294"/>
                </a:solidFill>
                <a:latin typeface="Helvetica" charset="0"/>
                <a:ea typeface="Helvetica" charset="0"/>
                <a:cs typeface="Helvetica" charset="0"/>
              </a:rPr>
              <a:t>… om </a:t>
            </a:r>
            <a:r>
              <a:rPr lang="nl-NL" dirty="0">
                <a:solidFill>
                  <a:srgbClr val="323294"/>
                </a:solidFill>
                <a:latin typeface="Helvetica" charset="0"/>
                <a:ea typeface="Helvetica" charset="0"/>
                <a:cs typeface="Helvetica" charset="0"/>
              </a:rPr>
              <a:t>dit proces te begeleiden</a:t>
            </a:r>
            <a:endParaRPr lang="en-GB" dirty="0">
              <a:solidFill>
                <a:srgbClr val="323294"/>
              </a:solidFill>
              <a:latin typeface="Helvetica" charset="0"/>
              <a:ea typeface="Helvetica" charset="0"/>
              <a:cs typeface="Helvetica" charset="0"/>
            </a:endParaRPr>
          </a:p>
          <a:p>
            <a:pPr marL="0" indent="0">
              <a:buNone/>
            </a:pPr>
            <a:endParaRPr lang="en-GB" dirty="0"/>
          </a:p>
          <a:p>
            <a:pPr marL="0" indent="0">
              <a:buNone/>
            </a:pPr>
            <a:endParaRPr lang="en-GB" dirty="0"/>
          </a:p>
          <a:p>
            <a:pPr marL="0" indent="0">
              <a:buNone/>
            </a:pPr>
            <a:endParaRPr lang="en-GB" dirty="0"/>
          </a:p>
        </p:txBody>
      </p:sp>
      <p:pic>
        <p:nvPicPr>
          <p:cNvPr id="9" name="Afbeelding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10" name="Afbeelding 9"/>
          <p:cNvPicPr>
            <a:picLocks noChangeAspect="1"/>
          </p:cNvPicPr>
          <p:nvPr/>
        </p:nvPicPr>
        <p:blipFill>
          <a:blip r:embed="rId4"/>
          <a:stretch>
            <a:fillRect/>
          </a:stretch>
        </p:blipFill>
        <p:spPr>
          <a:xfrm>
            <a:off x="3686743" y="3413672"/>
            <a:ext cx="1975817" cy="1317211"/>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School- </a:t>
            </a:r>
            <a:r>
              <a:rPr lang="en-GB" b="1" dirty="0" err="1">
                <a:solidFill>
                  <a:srgbClr val="323294"/>
                </a:solidFill>
                <a:latin typeface="Helvetica" charset="0"/>
                <a:ea typeface="Helvetica" charset="0"/>
                <a:cs typeface="Helvetica" charset="0"/>
              </a:rPr>
              <a:t>en</a:t>
            </a:r>
            <a:r>
              <a:rPr lang="en-GB" b="1" dirty="0">
                <a:solidFill>
                  <a:srgbClr val="323294"/>
                </a:solidFill>
                <a:latin typeface="Helvetica" charset="0"/>
                <a:ea typeface="Helvetica" charset="0"/>
                <a:cs typeface="Helvetica" charset="0"/>
              </a:rPr>
              <a:t> </a:t>
            </a:r>
            <a:r>
              <a:rPr lang="en-GB" b="1" dirty="0" err="1">
                <a:solidFill>
                  <a:srgbClr val="323294"/>
                </a:solidFill>
                <a:latin typeface="Helvetica" charset="0"/>
                <a:ea typeface="Helvetica" charset="0"/>
                <a:cs typeface="Helvetica" charset="0"/>
              </a:rPr>
              <a:t>studiekeuze</a:t>
            </a:r>
            <a:r>
              <a:rPr lang="en-GB" b="1" dirty="0">
                <a:solidFill>
                  <a:srgbClr val="323294"/>
                </a:solidFill>
                <a:latin typeface="Helvetica" charset="0"/>
                <a:ea typeface="Helvetica" charset="0"/>
                <a:cs typeface="Helvetica" charset="0"/>
              </a:rPr>
              <a:t> in </a:t>
            </a:r>
            <a:r>
              <a:rPr lang="en-GB" b="1" dirty="0" err="1">
                <a:solidFill>
                  <a:srgbClr val="323294"/>
                </a:solidFill>
                <a:latin typeface="Helvetica" charset="0"/>
                <a:ea typeface="Helvetica" charset="0"/>
                <a:cs typeface="Helvetica" charset="0"/>
              </a:rPr>
              <a:t>Vlaanderen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Ouders </a:t>
            </a:r>
          </a:p>
          <a:p>
            <a:pPr lvl="1"/>
            <a:r>
              <a:rPr lang="nl-NL" dirty="0">
                <a:solidFill>
                  <a:srgbClr val="323294"/>
                </a:solidFill>
                <a:latin typeface="Helvetica" charset="0"/>
                <a:ea typeface="Helvetica" charset="0"/>
                <a:cs typeface="Helvetica" charset="0"/>
              </a:rPr>
              <a:t>Keuzevrijheid </a:t>
            </a:r>
            <a:r>
              <a:rPr lang="nl-NL" u="sng" dirty="0" smtClean="0">
                <a:solidFill>
                  <a:srgbClr val="323294"/>
                </a:solidFill>
                <a:latin typeface="Helvetica" charset="0"/>
                <a:ea typeface="Helvetica" charset="0"/>
                <a:cs typeface="Helvetica" charset="0"/>
              </a:rPr>
              <a:t>én</a:t>
            </a:r>
            <a:r>
              <a:rPr lang="nl-NL" dirty="0" smtClean="0">
                <a:solidFill>
                  <a:srgbClr val="323294"/>
                </a:solidFill>
                <a:latin typeface="Helvetica" charset="0"/>
                <a:ea typeface="Helvetica" charset="0"/>
                <a:cs typeface="Helvetica" charset="0"/>
              </a:rPr>
              <a:t> verantwoordelijkheid</a:t>
            </a:r>
          </a:p>
          <a:p>
            <a:pPr marL="457200" lvl="1" indent="0">
              <a:buNone/>
            </a:pPr>
            <a:endParaRPr lang="nl-NL" dirty="0"/>
          </a:p>
          <a:p>
            <a:pPr marL="0" indent="0">
              <a:buNone/>
            </a:pPr>
            <a:r>
              <a:rPr lang="nl-NL" b="1" dirty="0" smtClean="0">
                <a:solidFill>
                  <a:srgbClr val="27A78D"/>
                </a:solidFill>
                <a:latin typeface="Helvetica" charset="0"/>
                <a:ea typeface="Helvetica" charset="0"/>
                <a:cs typeface="Helvetica" charset="0"/>
              </a:rPr>
              <a:t>Context</a:t>
            </a:r>
          </a:p>
          <a:p>
            <a:pPr lvl="1"/>
            <a:r>
              <a:rPr lang="nl-NL" dirty="0" smtClean="0">
                <a:solidFill>
                  <a:srgbClr val="323294"/>
                </a:solidFill>
                <a:latin typeface="Helvetica" charset="0"/>
                <a:ea typeface="Helvetica" charset="0"/>
                <a:cs typeface="Helvetica" charset="0"/>
              </a:rPr>
              <a:t>Complex systeem</a:t>
            </a:r>
          </a:p>
          <a:p>
            <a:pPr lvl="1"/>
            <a:r>
              <a:rPr lang="nl-NL" dirty="0" smtClean="0">
                <a:solidFill>
                  <a:srgbClr val="323294"/>
                </a:solidFill>
                <a:latin typeface="Helvetica" charset="0"/>
                <a:ea typeface="Helvetica" charset="0"/>
                <a:cs typeface="Helvetica" charset="0"/>
              </a:rPr>
              <a:t>Determinerende keuzes </a:t>
            </a:r>
          </a:p>
          <a:p>
            <a:pPr lvl="1"/>
            <a:r>
              <a:rPr lang="nl-NL" dirty="0" smtClean="0">
                <a:solidFill>
                  <a:srgbClr val="323294"/>
                </a:solidFill>
                <a:latin typeface="Helvetica" charset="0"/>
                <a:ea typeface="Helvetica" charset="0"/>
                <a:cs typeface="Helvetica" charset="0"/>
              </a:rPr>
              <a:t>Vroege inschrijving in SO</a:t>
            </a:r>
            <a:endParaRPr lang="nl-NL" dirty="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93764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19100" y="1253331"/>
            <a:ext cx="11353800" cy="435133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smtClean="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smtClean="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nl-NL" sz="4400" b="1" dirty="0" smtClean="0">
                <a:solidFill>
                  <a:srgbClr val="27A78D"/>
                </a:solidFill>
                <a:latin typeface="Helvetica" charset="0"/>
                <a:ea typeface="Helvetica" charset="0"/>
                <a:cs typeface="Helvetica" charset="0"/>
                <a:hlinkClick r:id="rId3"/>
              </a:rPr>
              <a:t>Filmpje</a:t>
            </a:r>
            <a:r>
              <a:rPr lang="nl-NL" sz="4400" b="1" dirty="0" smtClean="0">
                <a:solidFill>
                  <a:srgbClr val="27A78D"/>
                </a:solidFill>
                <a:latin typeface="Helvetica" charset="0"/>
                <a:ea typeface="Helvetica" charset="0"/>
                <a:cs typeface="Helvetica" charset="0"/>
              </a:rPr>
              <a:t> “scholen bezoeken inspecteur Keus“</a:t>
            </a:r>
            <a:endParaRPr lang="nl-NL" sz="4400" b="1" dirty="0">
              <a:solidFill>
                <a:srgbClr val="27A78D"/>
              </a:solidFill>
              <a:latin typeface="Helvetica" charset="0"/>
              <a:ea typeface="Helvetica" charset="0"/>
              <a:cs typeface="Helvetica" charset="0"/>
            </a:endParaRPr>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31074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783171" y="1780142"/>
            <a:ext cx="9144000" cy="2387600"/>
          </a:xfrm>
        </p:spPr>
        <p:txBody>
          <a:bodyPr>
            <a:normAutofit/>
          </a:bodyPr>
          <a:lstStyle/>
          <a:p>
            <a:r>
              <a:rPr lang="en-GB" sz="4800" b="1" dirty="0" err="1">
                <a:solidFill>
                  <a:schemeClr val="bg1"/>
                </a:solidFill>
                <a:latin typeface="Helvetica Light" charset="0"/>
                <a:ea typeface="Helvetica Light" charset="0"/>
                <a:cs typeface="Helvetica Light" charset="0"/>
              </a:rPr>
              <a:t>Keuzeprocessen</a:t>
            </a:r>
            <a:r>
              <a:rPr lang="en-GB" sz="4800" b="1" dirty="0">
                <a:solidFill>
                  <a:schemeClr val="bg1"/>
                </a:solidFill>
                <a:latin typeface="Helvetica Light" charset="0"/>
                <a:ea typeface="Helvetica Light" charset="0"/>
                <a:cs typeface="Helvetica Light" charset="0"/>
              </a:rPr>
              <a:t> van </a:t>
            </a:r>
            <a:r>
              <a:rPr lang="en-GB" sz="4800" b="1" dirty="0" err="1">
                <a:solidFill>
                  <a:schemeClr val="bg1"/>
                </a:solidFill>
                <a:latin typeface="Helvetica Light" charset="0"/>
                <a:ea typeface="Helvetica Light" charset="0"/>
                <a:cs typeface="Helvetica Light" charset="0"/>
              </a:rPr>
              <a:t>ouders</a:t>
            </a:r>
            <a:r>
              <a:rPr lang="en-GB" sz="4800" b="1" dirty="0">
                <a:solidFill>
                  <a:schemeClr val="bg1"/>
                </a:solidFill>
                <a:latin typeface="Helvetica Light" charset="0"/>
                <a:ea typeface="Helvetica Light" charset="0"/>
                <a:cs typeface="Helvetica Light" charset="0"/>
              </a:rPr>
              <a:t> </a:t>
            </a:r>
            <a:r>
              <a:rPr lang="en-GB" sz="4800" b="1" dirty="0" smtClean="0">
                <a:solidFill>
                  <a:schemeClr val="bg1"/>
                </a:solidFill>
                <a:latin typeface="Helvetica Light" charset="0"/>
                <a:ea typeface="Helvetica Light" charset="0"/>
                <a:cs typeface="Helvetica Light" charset="0"/>
              </a:rPr>
              <a:t/>
            </a:r>
            <a:br>
              <a:rPr lang="en-GB" sz="4800" b="1" dirty="0" smtClean="0">
                <a:solidFill>
                  <a:schemeClr val="bg1"/>
                </a:solidFill>
                <a:latin typeface="Helvetica Light" charset="0"/>
                <a:ea typeface="Helvetica Light" charset="0"/>
                <a:cs typeface="Helvetica Light" charset="0"/>
              </a:rPr>
            </a:br>
            <a:r>
              <a:rPr lang="en-GB" sz="4800" b="1" dirty="0" smtClean="0">
                <a:solidFill>
                  <a:schemeClr val="bg1"/>
                </a:solidFill>
                <a:latin typeface="Helvetica Light" charset="0"/>
                <a:ea typeface="Helvetica Light" charset="0"/>
                <a:cs typeface="Helvetica Light" charset="0"/>
              </a:rPr>
              <a:t>in </a:t>
            </a:r>
            <a:r>
              <a:rPr lang="en-GB" sz="4800" b="1" dirty="0" err="1">
                <a:solidFill>
                  <a:schemeClr val="bg1"/>
                </a:solidFill>
                <a:latin typeface="Helvetica Light" charset="0"/>
                <a:ea typeface="Helvetica Light" charset="0"/>
                <a:cs typeface="Helvetica Light" charset="0"/>
              </a:rPr>
              <a:t>beeld</a:t>
            </a:r>
            <a:endParaRPr lang="en-GB" sz="4800" b="1" dirty="0">
              <a:solidFill>
                <a:schemeClr val="bg1"/>
              </a:solidFill>
              <a:latin typeface="Helvetica Light" charset="0"/>
              <a:ea typeface="Helvetica Light" charset="0"/>
              <a:cs typeface="Helvetica Light" charset="0"/>
            </a:endParaRPr>
          </a:p>
        </p:txBody>
      </p:sp>
    </p:spTree>
    <p:extLst>
      <p:ext uri="{BB962C8B-B14F-4D97-AF65-F5344CB8AC3E}">
        <p14:creationId xmlns:p14="http://schemas.microsoft.com/office/powerpoint/2010/main" val="4027630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a:solidFill>
                  <a:schemeClr val="bg1"/>
                </a:solidFill>
                <a:latin typeface="Helvetica Light" charset="0"/>
                <a:ea typeface="Helvetica Light" charset="0"/>
                <a:cs typeface="Helvetica Light" charset="0"/>
              </a:rPr>
              <a:t>Keuzeprocessen van </a:t>
            </a:r>
            <a:r>
              <a:rPr lang="nl-BE" sz="4800" b="1" dirty="0" smtClean="0">
                <a:solidFill>
                  <a:schemeClr val="bg1"/>
                </a:solidFill>
                <a:latin typeface="Helvetica Light" charset="0"/>
                <a:ea typeface="Helvetica Light" charset="0"/>
                <a:cs typeface="Helvetica Light" charset="0"/>
              </a:rPr>
              <a:t>ouders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weten we?</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2990045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spcBef>
                <a:spcPts val="600"/>
              </a:spcBef>
              <a:spcAft>
                <a:spcPts val="1200"/>
              </a:spcAft>
            </a:pPr>
            <a:r>
              <a:rPr lang="nl-NL" b="1" dirty="0">
                <a:solidFill>
                  <a:srgbClr val="323294"/>
                </a:solidFill>
                <a:latin typeface="Helvetica" charset="0"/>
                <a:ea typeface="Helvetica" charset="0"/>
                <a:cs typeface="Helvetica" charset="0"/>
              </a:rPr>
              <a:t>Wanneer </a:t>
            </a:r>
            <a:r>
              <a:rPr lang="nl-NL" b="1" dirty="0" smtClean="0">
                <a:solidFill>
                  <a:srgbClr val="323294"/>
                </a:solidFill>
                <a:latin typeface="Helvetica" charset="0"/>
                <a:ea typeface="Helvetica" charset="0"/>
                <a:cs typeface="Helvetica" charset="0"/>
              </a:rPr>
              <a:t>kiezen ouders? </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520825"/>
            <a:ext cx="10515600" cy="5065506"/>
          </a:xfrm>
        </p:spPr>
        <p:txBody>
          <a:bodyPr>
            <a:normAutofit/>
          </a:bodyPr>
          <a:lstStyle/>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smtClean="0"/>
          </a:p>
        </p:txBody>
      </p:sp>
      <p:pic>
        <p:nvPicPr>
          <p:cNvPr id="4" name="Afbeelding 3"/>
          <p:cNvPicPr>
            <a:picLocks noChangeAspect="1"/>
          </p:cNvPicPr>
          <p:nvPr/>
        </p:nvPicPr>
        <p:blipFill>
          <a:blip r:embed="rId3"/>
          <a:stretch>
            <a:fillRect/>
          </a:stretch>
        </p:blipFill>
        <p:spPr>
          <a:xfrm>
            <a:off x="1645346" y="1690688"/>
            <a:ext cx="9030474" cy="3819801"/>
          </a:xfrm>
          <a:prstGeom prst="rect">
            <a:avLst/>
          </a:prstGeom>
        </p:spPr>
      </p:pic>
      <p:pic>
        <p:nvPicPr>
          <p:cNvPr id="5" name="Afbeelding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6" name="Afbeelding 5"/>
          <p:cNvPicPr>
            <a:picLocks noChangeAspect="1"/>
          </p:cNvPicPr>
          <p:nvPr/>
        </p:nvPicPr>
        <p:blipFill>
          <a:blip r:embed="rId5"/>
          <a:stretch>
            <a:fillRect/>
          </a:stretch>
        </p:blipFill>
        <p:spPr>
          <a:xfrm>
            <a:off x="8584976" y="1365637"/>
            <a:ext cx="2941589" cy="1248465"/>
          </a:xfrm>
          <a:prstGeom prst="rect">
            <a:avLst/>
          </a:prstGeom>
        </p:spPr>
      </p:pic>
    </p:spTree>
    <p:extLst>
      <p:ext uri="{BB962C8B-B14F-4D97-AF65-F5344CB8AC3E}">
        <p14:creationId xmlns:p14="http://schemas.microsoft.com/office/powerpoint/2010/main" val="2250718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95262"/>
            <a:ext cx="10515600" cy="1325563"/>
          </a:xfrm>
        </p:spPr>
        <p:txBody>
          <a:bodyPr>
            <a:normAutofit/>
          </a:bodyPr>
          <a:lstStyle/>
          <a:p>
            <a:pPr algn="ctr">
              <a:spcBef>
                <a:spcPts val="600"/>
              </a:spcBef>
              <a:spcAft>
                <a:spcPts val="1200"/>
              </a:spcAft>
            </a:pPr>
            <a:r>
              <a:rPr lang="nl-NL" b="1" dirty="0">
                <a:solidFill>
                  <a:srgbClr val="323294"/>
                </a:solidFill>
                <a:latin typeface="Helvetica" charset="0"/>
                <a:ea typeface="Helvetica" charset="0"/>
                <a:cs typeface="Helvetica" charset="0"/>
              </a:rPr>
              <a:t>Sociale klasse en timing schoolkeuze (</a:t>
            </a:r>
            <a:r>
              <a:rPr lang="nl-NL" b="1" dirty="0" smtClean="0">
                <a:solidFill>
                  <a:srgbClr val="323294"/>
                </a:solidFill>
                <a:latin typeface="Helvetica" charset="0"/>
                <a:ea typeface="Helvetica" charset="0"/>
                <a:cs typeface="Helvetica" charset="0"/>
              </a:rPr>
              <a:t>5</a:t>
            </a:r>
            <a:r>
              <a:rPr lang="nl-NL" b="1" baseline="30000" dirty="0" smtClean="0">
                <a:solidFill>
                  <a:srgbClr val="323294"/>
                </a:solidFill>
                <a:latin typeface="Helvetica" charset="0"/>
                <a:ea typeface="Helvetica" charset="0"/>
                <a:cs typeface="Helvetica" charset="0"/>
              </a:rPr>
              <a:t>de</a:t>
            </a:r>
            <a:r>
              <a:rPr lang="nl-NL" b="1" dirty="0" smtClean="0">
                <a:solidFill>
                  <a:srgbClr val="323294"/>
                </a:solidFill>
                <a:latin typeface="Helvetica" charset="0"/>
                <a:ea typeface="Helvetica" charset="0"/>
                <a:cs typeface="Helvetica" charset="0"/>
              </a:rPr>
              <a:t> leerjaar) </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520825"/>
            <a:ext cx="10515600" cy="5065506"/>
          </a:xfrm>
        </p:spPr>
        <p:txBody>
          <a:bodyPr>
            <a:normAutofit/>
          </a:bodyPr>
          <a:lstStyle/>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smtClean="0"/>
          </a:p>
        </p:txBody>
      </p:sp>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4" name="Afbeelding 3"/>
          <p:cNvPicPr>
            <a:picLocks noChangeAspect="1"/>
          </p:cNvPicPr>
          <p:nvPr/>
        </p:nvPicPr>
        <p:blipFill>
          <a:blip r:embed="rId4"/>
          <a:stretch>
            <a:fillRect/>
          </a:stretch>
        </p:blipFill>
        <p:spPr>
          <a:xfrm>
            <a:off x="1504950" y="1767313"/>
            <a:ext cx="8215743" cy="4572530"/>
          </a:xfrm>
          <a:prstGeom prst="rect">
            <a:avLst/>
          </a:prstGeom>
        </p:spPr>
      </p:pic>
    </p:spTree>
    <p:extLst>
      <p:ext uri="{BB962C8B-B14F-4D97-AF65-F5344CB8AC3E}">
        <p14:creationId xmlns:p14="http://schemas.microsoft.com/office/powerpoint/2010/main" val="2449629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spcBef>
                <a:spcPts val="600"/>
              </a:spcBef>
              <a:spcAft>
                <a:spcPts val="1200"/>
              </a:spcAft>
            </a:pPr>
            <a:r>
              <a:rPr lang="nl-NL" b="1" dirty="0">
                <a:solidFill>
                  <a:srgbClr val="323294"/>
                </a:solidFill>
                <a:latin typeface="Helvetica" charset="0"/>
                <a:ea typeface="Helvetica" charset="0"/>
                <a:cs typeface="Helvetica" charset="0"/>
              </a:rPr>
              <a:t>Sociale klasse en timing studiekeuze (eind </a:t>
            </a:r>
            <a:r>
              <a:rPr lang="nl-NL" b="1" dirty="0" smtClean="0">
                <a:solidFill>
                  <a:srgbClr val="323294"/>
                </a:solidFill>
                <a:latin typeface="Helvetica" charset="0"/>
                <a:ea typeface="Helvetica" charset="0"/>
                <a:cs typeface="Helvetica" charset="0"/>
              </a:rPr>
              <a:t>6</a:t>
            </a:r>
            <a:r>
              <a:rPr lang="nl-NL" b="1" baseline="30000" dirty="0" smtClean="0">
                <a:solidFill>
                  <a:srgbClr val="323294"/>
                </a:solidFill>
                <a:latin typeface="Helvetica" charset="0"/>
                <a:ea typeface="Helvetica" charset="0"/>
                <a:cs typeface="Helvetica" charset="0"/>
              </a:rPr>
              <a:t>de</a:t>
            </a:r>
            <a:r>
              <a:rPr lang="nl-NL" b="1" dirty="0" smtClean="0">
                <a:solidFill>
                  <a:srgbClr val="323294"/>
                </a:solidFill>
                <a:latin typeface="Helvetica" charset="0"/>
                <a:ea typeface="Helvetica" charset="0"/>
                <a:cs typeface="Helvetica" charset="0"/>
              </a:rPr>
              <a:t> leerjaar) </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520825"/>
            <a:ext cx="10515600" cy="5065506"/>
          </a:xfrm>
        </p:spPr>
        <p:txBody>
          <a:bodyPr>
            <a:normAutofit/>
          </a:bodyPr>
          <a:lstStyle/>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5" name="Afbeelding 4"/>
          <p:cNvPicPr>
            <a:picLocks noChangeAspect="1"/>
          </p:cNvPicPr>
          <p:nvPr/>
        </p:nvPicPr>
        <p:blipFill>
          <a:blip r:embed="rId4"/>
          <a:stretch>
            <a:fillRect/>
          </a:stretch>
        </p:blipFill>
        <p:spPr>
          <a:xfrm>
            <a:off x="1468371" y="2150687"/>
            <a:ext cx="9255258" cy="3975645"/>
          </a:xfrm>
          <a:prstGeom prst="rect">
            <a:avLst/>
          </a:prstGeom>
        </p:spPr>
      </p:pic>
    </p:spTree>
    <p:extLst>
      <p:ext uri="{BB962C8B-B14F-4D97-AF65-F5344CB8AC3E}">
        <p14:creationId xmlns:p14="http://schemas.microsoft.com/office/powerpoint/2010/main" val="2595281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97397" y="269875"/>
            <a:ext cx="10515600" cy="1325563"/>
          </a:xfrm>
        </p:spPr>
        <p:txBody>
          <a:bodyPr>
            <a:normAutofit/>
          </a:bodyPr>
          <a:lstStyle/>
          <a:p>
            <a:r>
              <a:rPr lang="en-GB" sz="4000" b="1" dirty="0" err="1">
                <a:solidFill>
                  <a:srgbClr val="323294"/>
                </a:solidFill>
                <a:latin typeface="Helvetica" charset="0"/>
                <a:ea typeface="Helvetica" charset="0"/>
                <a:cs typeface="Helvetica" charset="0"/>
              </a:rPr>
              <a:t>Aanpak</a:t>
            </a:r>
            <a:r>
              <a:rPr lang="en-GB" sz="4000" b="1" dirty="0">
                <a:solidFill>
                  <a:srgbClr val="323294"/>
                </a:solidFill>
                <a:latin typeface="Helvetica" charset="0"/>
                <a:ea typeface="Helvetica" charset="0"/>
                <a:cs typeface="Helvetica" charset="0"/>
              </a:rPr>
              <a:t> keuzeproces </a:t>
            </a:r>
          </a:p>
        </p:txBody>
      </p:sp>
      <p:sp>
        <p:nvSpPr>
          <p:cNvPr id="3" name="Tijdelijke aanduiding voor inhoud 2"/>
          <p:cNvSpPr>
            <a:spLocks noGrp="1"/>
          </p:cNvSpPr>
          <p:nvPr>
            <p:ph idx="1"/>
          </p:nvPr>
        </p:nvSpPr>
        <p:spPr>
          <a:xfrm>
            <a:off x="838200" y="1428750"/>
            <a:ext cx="10515600" cy="4748213"/>
          </a:xfrm>
        </p:spPr>
        <p:txBody>
          <a:bodyPr>
            <a:normAutofit fontScale="85000" lnSpcReduction="20000"/>
          </a:bodyPr>
          <a:lstStyle/>
          <a:p>
            <a:pPr marL="457200" lvl="1" indent="0">
              <a:buNone/>
            </a:pPr>
            <a:endParaRPr lang="nl-NL" dirty="0"/>
          </a:p>
          <a:p>
            <a:pPr marL="457200" lvl="1" indent="0" algn="just">
              <a:lnSpc>
                <a:spcPct val="170000"/>
              </a:lnSpc>
              <a:buNone/>
            </a:pPr>
            <a:r>
              <a:rPr lang="nl-BE" i="1" dirty="0" smtClean="0">
                <a:solidFill>
                  <a:srgbClr val="323294"/>
                </a:solidFill>
                <a:latin typeface="Helvetica" charset="0"/>
                <a:ea typeface="Helvetica" charset="0"/>
                <a:cs typeface="Helvetica" charset="0"/>
              </a:rPr>
              <a:t>Omdat </a:t>
            </a:r>
            <a:r>
              <a:rPr lang="nl-BE" i="1" dirty="0">
                <a:solidFill>
                  <a:srgbClr val="323294"/>
                </a:solidFill>
                <a:latin typeface="Helvetica" charset="0"/>
                <a:ea typeface="Helvetica" charset="0"/>
                <a:cs typeface="Helvetica" charset="0"/>
              </a:rPr>
              <a:t>de </a:t>
            </a:r>
            <a:r>
              <a:rPr lang="nl-BE" b="1" i="1" dirty="0">
                <a:solidFill>
                  <a:srgbClr val="323294"/>
                </a:solidFill>
                <a:latin typeface="Helvetica" charset="0"/>
                <a:ea typeface="Helvetica" charset="0"/>
                <a:cs typeface="Helvetica" charset="0"/>
              </a:rPr>
              <a:t>opendeurdagen</a:t>
            </a:r>
            <a:r>
              <a:rPr lang="nl-BE" i="1" dirty="0">
                <a:solidFill>
                  <a:srgbClr val="323294"/>
                </a:solidFill>
                <a:latin typeface="Helvetica" charset="0"/>
                <a:ea typeface="Helvetica" charset="0"/>
                <a:cs typeface="Helvetica" charset="0"/>
              </a:rPr>
              <a:t> </a:t>
            </a:r>
            <a:r>
              <a:rPr lang="nl-BE" b="1" i="1" dirty="0">
                <a:solidFill>
                  <a:srgbClr val="323294"/>
                </a:solidFill>
                <a:latin typeface="Helvetica" charset="0"/>
                <a:ea typeface="Helvetica" charset="0"/>
                <a:cs typeface="Helvetica" charset="0"/>
              </a:rPr>
              <a:t>meestal </a:t>
            </a:r>
            <a:r>
              <a:rPr lang="nl-BE" i="1" dirty="0">
                <a:solidFill>
                  <a:srgbClr val="323294"/>
                </a:solidFill>
                <a:latin typeface="Helvetica" charset="0"/>
                <a:ea typeface="Helvetica" charset="0"/>
                <a:cs typeface="Helvetica" charset="0"/>
              </a:rPr>
              <a:t>maar vallen </a:t>
            </a:r>
            <a:r>
              <a:rPr lang="nl-BE" b="1" i="1" dirty="0">
                <a:solidFill>
                  <a:srgbClr val="323294"/>
                </a:solidFill>
                <a:latin typeface="Helvetica" charset="0"/>
                <a:ea typeface="Helvetica" charset="0"/>
                <a:cs typeface="Helvetica" charset="0"/>
              </a:rPr>
              <a:t>in april of mei soms zelfs</a:t>
            </a:r>
            <a:r>
              <a:rPr lang="nl-BE" i="1" dirty="0">
                <a:solidFill>
                  <a:srgbClr val="323294"/>
                </a:solidFill>
                <a:latin typeface="Helvetica" charset="0"/>
                <a:ea typeface="Helvetica" charset="0"/>
                <a:cs typeface="Helvetica" charset="0"/>
              </a:rPr>
              <a:t>. </a:t>
            </a:r>
            <a:r>
              <a:rPr lang="nl-BE" i="1" dirty="0" smtClean="0">
                <a:solidFill>
                  <a:srgbClr val="323294"/>
                </a:solidFill>
                <a:latin typeface="Helvetica" charset="0"/>
                <a:ea typeface="Helvetica" charset="0"/>
                <a:cs typeface="Helvetica" charset="0"/>
              </a:rPr>
              <a:t>En </a:t>
            </a:r>
            <a:r>
              <a:rPr lang="nl-BE" i="1" dirty="0">
                <a:solidFill>
                  <a:srgbClr val="323294"/>
                </a:solidFill>
                <a:latin typeface="Helvetica" charset="0"/>
                <a:ea typeface="Helvetica" charset="0"/>
                <a:cs typeface="Helvetica" charset="0"/>
              </a:rPr>
              <a:t>dat de </a:t>
            </a:r>
            <a:r>
              <a:rPr lang="nl-BE" b="1" i="1" dirty="0">
                <a:solidFill>
                  <a:srgbClr val="323294"/>
                </a:solidFill>
                <a:latin typeface="Helvetica" charset="0"/>
                <a:ea typeface="Helvetica" charset="0"/>
                <a:cs typeface="Helvetica" charset="0"/>
              </a:rPr>
              <a:t>inschrijvingen al</a:t>
            </a:r>
            <a:r>
              <a:rPr lang="nl-BE" i="1" dirty="0">
                <a:solidFill>
                  <a:srgbClr val="323294"/>
                </a:solidFill>
                <a:latin typeface="Helvetica" charset="0"/>
                <a:ea typeface="Helvetica" charset="0"/>
                <a:cs typeface="Helvetica" charset="0"/>
              </a:rPr>
              <a:t> vaak gebeuren </a:t>
            </a:r>
            <a:r>
              <a:rPr lang="nl-BE" b="1" i="1" dirty="0">
                <a:solidFill>
                  <a:srgbClr val="323294"/>
                </a:solidFill>
                <a:latin typeface="Helvetica" charset="0"/>
                <a:ea typeface="Helvetica" charset="0"/>
                <a:cs typeface="Helvetica" charset="0"/>
              </a:rPr>
              <a:t>in maart</a:t>
            </a:r>
            <a:r>
              <a:rPr lang="nl-BE" i="1" dirty="0">
                <a:solidFill>
                  <a:srgbClr val="323294"/>
                </a:solidFill>
                <a:latin typeface="Helvetica" charset="0"/>
                <a:ea typeface="Helvetica" charset="0"/>
                <a:cs typeface="Helvetica" charset="0"/>
              </a:rPr>
              <a:t>. Dus wouden we toch wel al zeker zijn dat we in maart wisten waar we naartoe wouden. Want ja, in Gent, ge weet ook in sommige scholen </a:t>
            </a:r>
            <a:r>
              <a:rPr lang="nl-BE" i="1" dirty="0" err="1">
                <a:solidFill>
                  <a:srgbClr val="323294"/>
                </a:solidFill>
                <a:latin typeface="Helvetica" charset="0"/>
                <a:ea typeface="Helvetica" charset="0"/>
                <a:cs typeface="Helvetica" charset="0"/>
              </a:rPr>
              <a:t>is't</a:t>
            </a:r>
            <a:r>
              <a:rPr lang="nl-BE" i="1" dirty="0">
                <a:solidFill>
                  <a:srgbClr val="323294"/>
                </a:solidFill>
                <a:latin typeface="Helvetica" charset="0"/>
                <a:ea typeface="Helvetica" charset="0"/>
                <a:cs typeface="Helvetica" charset="0"/>
              </a:rPr>
              <a:t> soms een probleem als ge te laat inschreven zijt. Dat ge niet meer kunt. </a:t>
            </a:r>
            <a:r>
              <a:rPr lang="nl-BE" i="1" dirty="0" smtClean="0">
                <a:solidFill>
                  <a:srgbClr val="323294"/>
                </a:solidFill>
                <a:latin typeface="Helvetica" charset="0"/>
                <a:ea typeface="Helvetica" charset="0"/>
                <a:cs typeface="Helvetica" charset="0"/>
              </a:rPr>
              <a:t>Bij school X </a:t>
            </a:r>
            <a:r>
              <a:rPr lang="nl-BE" i="1" dirty="0">
                <a:solidFill>
                  <a:srgbClr val="323294"/>
                </a:solidFill>
                <a:latin typeface="Helvetica" charset="0"/>
                <a:ea typeface="Helvetica" charset="0"/>
                <a:cs typeface="Helvetica" charset="0"/>
              </a:rPr>
              <a:t>is dat voorlopig nog niet, voor zover ik gehoord heb, maar </a:t>
            </a:r>
            <a:r>
              <a:rPr lang="nl-BE" b="1" i="1" dirty="0" smtClean="0">
                <a:solidFill>
                  <a:srgbClr val="323294"/>
                </a:solidFill>
                <a:latin typeface="Helvetica" charset="0"/>
                <a:ea typeface="Helvetica" charset="0"/>
                <a:cs typeface="Helvetica" charset="0"/>
              </a:rPr>
              <a:t>we hebben </a:t>
            </a:r>
            <a:r>
              <a:rPr lang="nl-BE" b="1" i="1" dirty="0">
                <a:solidFill>
                  <a:srgbClr val="323294"/>
                </a:solidFill>
                <a:latin typeface="Helvetica" charset="0"/>
                <a:ea typeface="Helvetica" charset="0"/>
                <a:cs typeface="Helvetica" charset="0"/>
              </a:rPr>
              <a:t>toch maar het zekere voor het onzekere genomen en toch maar al de opendeurdag meegenomen. Zodat we dit jaar al voor Nieuwjaar zeker wisten wat we wouden doen. We hebben ons nu al ingeschreven voor de </a:t>
            </a:r>
            <a:r>
              <a:rPr lang="nl-BE" b="1" i="1" dirty="0" err="1">
                <a:solidFill>
                  <a:srgbClr val="323294"/>
                </a:solidFill>
                <a:latin typeface="Helvetica" charset="0"/>
                <a:ea typeface="Helvetica" charset="0"/>
                <a:cs typeface="Helvetica" charset="0"/>
              </a:rPr>
              <a:t>inschrijfdag</a:t>
            </a:r>
            <a:r>
              <a:rPr lang="nl-BE" b="1" i="1" dirty="0">
                <a:solidFill>
                  <a:srgbClr val="323294"/>
                </a:solidFill>
                <a:latin typeface="Helvetica" charset="0"/>
                <a:ea typeface="Helvetica" charset="0"/>
                <a:cs typeface="Helvetica" charset="0"/>
              </a:rPr>
              <a:t> </a:t>
            </a:r>
            <a:r>
              <a:rPr lang="nl-BE" b="1" i="1" dirty="0" smtClean="0">
                <a:solidFill>
                  <a:srgbClr val="323294"/>
                </a:solidFill>
                <a:latin typeface="Helvetica" charset="0"/>
                <a:ea typeface="Helvetica" charset="0"/>
                <a:cs typeface="Helvetica" charset="0"/>
              </a:rPr>
              <a:t>in </a:t>
            </a:r>
            <a:r>
              <a:rPr lang="nl-BE" b="1" i="1" dirty="0">
                <a:solidFill>
                  <a:srgbClr val="323294"/>
                </a:solidFill>
                <a:latin typeface="Helvetica" charset="0"/>
                <a:ea typeface="Helvetica" charset="0"/>
                <a:cs typeface="Helvetica" charset="0"/>
              </a:rPr>
              <a:t>maart. </a:t>
            </a:r>
            <a:endParaRPr lang="nl-BE" b="1" i="1" dirty="0" smtClean="0">
              <a:solidFill>
                <a:srgbClr val="323294"/>
              </a:solidFill>
              <a:latin typeface="Helvetica" charset="0"/>
              <a:ea typeface="Helvetica" charset="0"/>
              <a:cs typeface="Helvetica" charset="0"/>
            </a:endParaRPr>
          </a:p>
          <a:p>
            <a:pPr marL="457200" lvl="1" indent="0" algn="just">
              <a:lnSpc>
                <a:spcPct val="170000"/>
              </a:lnSpc>
              <a:buNone/>
            </a:pPr>
            <a:r>
              <a:rPr lang="nl-BE" b="1" i="1" dirty="0" smtClean="0">
                <a:solidFill>
                  <a:srgbClr val="323294"/>
                </a:solidFill>
                <a:latin typeface="Helvetica" charset="0"/>
                <a:ea typeface="Helvetica" charset="0"/>
                <a:cs typeface="Helvetica" charset="0"/>
              </a:rPr>
              <a:t>(Caroline, interview begin december)</a:t>
            </a:r>
            <a:endParaRPr lang="nl-NL" b="1" dirty="0" smtClean="0">
              <a:solidFill>
                <a:srgbClr val="323294"/>
              </a:solidFill>
              <a:latin typeface="Helvetica" charset="0"/>
              <a:ea typeface="Helvetica" charset="0"/>
              <a:cs typeface="Helvetica" charset="0"/>
            </a:endParaRPr>
          </a:p>
          <a:p>
            <a:pPr marL="914400" lvl="1" indent="-457200">
              <a:buAutoNum type="arabicParenR"/>
            </a:pPr>
            <a:endParaRPr lang="nl-NL" dirty="0">
              <a:solidFill>
                <a:srgbClr val="323294"/>
              </a:solidFill>
            </a:endParaRPr>
          </a:p>
          <a:p>
            <a:pPr marL="914400" lvl="1" indent="-457200">
              <a:buAutoNum type="arabicParenR"/>
            </a:pPr>
            <a:endParaRPr lang="nl-NL" dirty="0" smtClean="0">
              <a:solidFill>
                <a:srgbClr val="323294"/>
              </a:solidFill>
            </a:endParaRPr>
          </a:p>
          <a:p>
            <a:pPr marL="457200" lvl="1" indent="0">
              <a:buNone/>
            </a:pPr>
            <a:endParaRPr lang="nl-NL" dirty="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854916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32183" y="-5936"/>
            <a:ext cx="10515600" cy="1066110"/>
          </a:xfrm>
        </p:spPr>
        <p:txBody>
          <a:bodyPr>
            <a:normAutofit/>
          </a:bodyPr>
          <a:lstStyle/>
          <a:p>
            <a:pPr algn="ctr">
              <a:spcBef>
                <a:spcPts val="600"/>
              </a:spcBef>
              <a:spcAft>
                <a:spcPts val="1200"/>
              </a:spcAft>
            </a:pPr>
            <a:r>
              <a:rPr lang="nl-NL" b="1" dirty="0">
                <a:solidFill>
                  <a:srgbClr val="323294"/>
                </a:solidFill>
                <a:latin typeface="Helvetica" charset="0"/>
                <a:ea typeface="Helvetica" charset="0"/>
                <a:cs typeface="Helvetica" charset="0"/>
              </a:rPr>
              <a:t>Kennis en informatie </a:t>
            </a:r>
          </a:p>
        </p:txBody>
      </p:sp>
      <p:sp>
        <p:nvSpPr>
          <p:cNvPr id="3" name="Tijdelijke aanduiding voor inhoud 2"/>
          <p:cNvSpPr>
            <a:spLocks noGrp="1"/>
          </p:cNvSpPr>
          <p:nvPr>
            <p:ph idx="1"/>
          </p:nvPr>
        </p:nvSpPr>
        <p:spPr>
          <a:xfrm>
            <a:off x="732183" y="961699"/>
            <a:ext cx="10515600" cy="5698016"/>
          </a:xfrm>
        </p:spPr>
        <p:txBody>
          <a:bodyPr>
            <a:normAutofit/>
          </a:bodyPr>
          <a:lstStyle/>
          <a:p>
            <a:pPr marL="0" indent="0">
              <a:buNone/>
            </a:pPr>
            <a:r>
              <a:rPr lang="nl-NL" sz="3000" b="1" dirty="0" smtClean="0">
                <a:solidFill>
                  <a:srgbClr val="27A78D"/>
                </a:solidFill>
                <a:latin typeface="Helvetica" charset="0"/>
                <a:ea typeface="Helvetica" charset="0"/>
                <a:cs typeface="Helvetica" charset="0"/>
              </a:rPr>
              <a:t>Hoge SES </a:t>
            </a:r>
            <a:endParaRPr lang="nl-NL" sz="3000" b="1" u="sng" dirty="0" smtClean="0">
              <a:solidFill>
                <a:srgbClr val="27A78D"/>
              </a:solidFill>
              <a:latin typeface="Helvetica" charset="0"/>
              <a:ea typeface="Helvetica" charset="0"/>
              <a:cs typeface="Helvetica" charset="0"/>
            </a:endParaRPr>
          </a:p>
          <a:p>
            <a:pPr marL="0" indent="0">
              <a:buNone/>
            </a:pPr>
            <a:r>
              <a:rPr lang="nl-BE" sz="3000" dirty="0" smtClean="0">
                <a:solidFill>
                  <a:srgbClr val="323294"/>
                </a:solidFill>
                <a:latin typeface="Helvetica" charset="0"/>
                <a:ea typeface="Helvetica" charset="0"/>
                <a:cs typeface="Helvetica" charset="0"/>
              </a:rPr>
              <a:t>	- </a:t>
            </a:r>
            <a:r>
              <a:rPr lang="nl-BE" sz="3000" dirty="0" smtClean="0">
                <a:solidFill>
                  <a:srgbClr val="27A78D"/>
                </a:solidFill>
                <a:latin typeface="Helvetica" charset="0"/>
                <a:ea typeface="Helvetica" charset="0"/>
                <a:cs typeface="Helvetica" charset="0"/>
              </a:rPr>
              <a:t>kennis</a:t>
            </a:r>
            <a:r>
              <a:rPr lang="nl-BE" sz="3000" dirty="0" smtClean="0">
                <a:solidFill>
                  <a:srgbClr val="323294"/>
                </a:solidFill>
                <a:latin typeface="Helvetica" charset="0"/>
                <a:ea typeface="Helvetica" charset="0"/>
                <a:cs typeface="Helvetica" charset="0"/>
              </a:rPr>
              <a:t> </a:t>
            </a:r>
            <a:r>
              <a:rPr lang="nl-BE" sz="3000" dirty="0">
                <a:solidFill>
                  <a:srgbClr val="323294"/>
                </a:solidFill>
                <a:latin typeface="Helvetica" charset="0"/>
                <a:ea typeface="Helvetica" charset="0"/>
                <a:cs typeface="Helvetica" charset="0"/>
              </a:rPr>
              <a:t>over en </a:t>
            </a:r>
            <a:r>
              <a:rPr lang="nl-BE" sz="3000" dirty="0">
                <a:solidFill>
                  <a:srgbClr val="27A78D"/>
                </a:solidFill>
                <a:latin typeface="Helvetica" charset="0"/>
                <a:ea typeface="Helvetica" charset="0"/>
                <a:cs typeface="Helvetica" charset="0"/>
              </a:rPr>
              <a:t>vertrouwdheid</a:t>
            </a:r>
            <a:r>
              <a:rPr lang="nl-BE" sz="3000" dirty="0">
                <a:solidFill>
                  <a:srgbClr val="323294"/>
                </a:solidFill>
                <a:latin typeface="Helvetica" charset="0"/>
                <a:ea typeface="Helvetica" charset="0"/>
                <a:cs typeface="Helvetica" charset="0"/>
              </a:rPr>
              <a:t> met </a:t>
            </a:r>
            <a:r>
              <a:rPr lang="nl-BE" sz="3000" dirty="0" smtClean="0">
                <a:solidFill>
                  <a:srgbClr val="323294"/>
                </a:solidFill>
                <a:latin typeface="Helvetica" charset="0"/>
                <a:ea typeface="Helvetica" charset="0"/>
                <a:cs typeface="Helvetica" charset="0"/>
              </a:rPr>
              <a:t>SO</a:t>
            </a:r>
          </a:p>
          <a:p>
            <a:pPr marL="0" lvl="2" indent="0">
              <a:spcBef>
                <a:spcPts val="1000"/>
              </a:spcBef>
              <a:spcAft>
                <a:spcPts val="600"/>
              </a:spcAft>
              <a:buNone/>
            </a:pPr>
            <a:r>
              <a:rPr lang="nl-BE" sz="3000" dirty="0" smtClean="0">
                <a:solidFill>
                  <a:srgbClr val="323294"/>
                </a:solidFill>
                <a:latin typeface="Helvetica" charset="0"/>
                <a:ea typeface="Helvetica" charset="0"/>
                <a:cs typeface="Helvetica" charset="0"/>
              </a:rPr>
              <a:t> 	</a:t>
            </a:r>
            <a:r>
              <a:rPr lang="nl-BE" sz="3000" dirty="0">
                <a:solidFill>
                  <a:srgbClr val="323294"/>
                </a:solidFill>
                <a:latin typeface="Helvetica" charset="0"/>
                <a:ea typeface="Helvetica" charset="0"/>
                <a:cs typeface="Helvetica" charset="0"/>
              </a:rPr>
              <a:t>-</a:t>
            </a:r>
            <a:r>
              <a:rPr lang="nl-BE" sz="3000" dirty="0" smtClean="0">
                <a:solidFill>
                  <a:srgbClr val="323294"/>
                </a:solidFill>
                <a:latin typeface="Helvetica" charset="0"/>
                <a:ea typeface="Helvetica" charset="0"/>
                <a:cs typeface="Helvetica" charset="0"/>
              </a:rPr>
              <a:t> </a:t>
            </a:r>
            <a:r>
              <a:rPr lang="nl-NL" sz="3000" dirty="0" smtClean="0">
                <a:solidFill>
                  <a:srgbClr val="27A78D"/>
                </a:solidFill>
                <a:latin typeface="Helvetica" charset="0"/>
                <a:ea typeface="Helvetica" charset="0"/>
                <a:cs typeface="Helvetica" charset="0"/>
              </a:rPr>
              <a:t>veelheid </a:t>
            </a:r>
            <a:r>
              <a:rPr lang="nl-NL" sz="3000" dirty="0">
                <a:solidFill>
                  <a:srgbClr val="27A78D"/>
                </a:solidFill>
                <a:latin typeface="Helvetica" charset="0"/>
                <a:ea typeface="Helvetica" charset="0"/>
                <a:cs typeface="Helvetica" charset="0"/>
              </a:rPr>
              <a:t>aan </a:t>
            </a:r>
            <a:r>
              <a:rPr lang="nl-NL" sz="3000" dirty="0" smtClean="0">
                <a:solidFill>
                  <a:srgbClr val="27A78D"/>
                </a:solidFill>
                <a:latin typeface="Helvetica" charset="0"/>
                <a:ea typeface="Helvetica" charset="0"/>
                <a:cs typeface="Helvetica" charset="0"/>
              </a:rPr>
              <a:t>informatiebronnen </a:t>
            </a:r>
            <a:r>
              <a:rPr lang="nl-NL" sz="3000" dirty="0" smtClean="0">
                <a:solidFill>
                  <a:srgbClr val="323294"/>
                </a:solidFill>
                <a:latin typeface="Helvetica" charset="0"/>
                <a:ea typeface="Helvetica" charset="0"/>
                <a:cs typeface="Helvetica" charset="0"/>
              </a:rPr>
              <a:t>raadplegen</a:t>
            </a:r>
            <a:endParaRPr lang="nl-NL" dirty="0" smtClean="0">
              <a:solidFill>
                <a:srgbClr val="323294"/>
              </a:solidFill>
              <a:latin typeface="Helvetica" charset="0"/>
              <a:ea typeface="Helvetica" charset="0"/>
              <a:cs typeface="Helvetica" charset="0"/>
            </a:endParaRPr>
          </a:p>
          <a:p>
            <a:pPr marL="0" indent="0">
              <a:spcAft>
                <a:spcPts val="1200"/>
              </a:spcAft>
              <a:buNone/>
            </a:pPr>
            <a:r>
              <a:rPr lang="nl-NL" sz="1600" dirty="0">
                <a:solidFill>
                  <a:srgbClr val="323294"/>
                </a:solidFill>
                <a:latin typeface="Helvetica" charset="0"/>
                <a:ea typeface="Helvetica" charset="0"/>
                <a:cs typeface="Helvetica" charset="0"/>
              </a:rPr>
              <a:t>	</a:t>
            </a:r>
            <a:r>
              <a:rPr lang="nl-NL" sz="1600" dirty="0" smtClean="0">
                <a:solidFill>
                  <a:srgbClr val="323294"/>
                </a:solidFill>
                <a:latin typeface="Helvetica" charset="0"/>
                <a:ea typeface="Helvetica" charset="0"/>
                <a:cs typeface="Helvetica" charset="0"/>
              </a:rPr>
              <a:t>	</a:t>
            </a:r>
            <a:r>
              <a:rPr lang="nl-NL" sz="2400" dirty="0">
                <a:solidFill>
                  <a:srgbClr val="323294"/>
                </a:solidFill>
                <a:latin typeface="Helvetica" charset="0"/>
                <a:ea typeface="Helvetica" charset="0"/>
                <a:cs typeface="Helvetica" charset="0"/>
              </a:rPr>
              <a:t>opendeurdagen (</a:t>
            </a:r>
            <a:r>
              <a:rPr lang="nl-NL" sz="2400" b="1" dirty="0">
                <a:solidFill>
                  <a:srgbClr val="323294"/>
                </a:solidFill>
                <a:latin typeface="Helvetica" charset="0"/>
                <a:ea typeface="Helvetica" charset="0"/>
                <a:cs typeface="Helvetica" charset="0"/>
              </a:rPr>
              <a:t>5</a:t>
            </a:r>
            <a:r>
              <a:rPr lang="nl-NL" sz="2400" b="1" baseline="30000" dirty="0">
                <a:solidFill>
                  <a:srgbClr val="323294"/>
                </a:solidFill>
                <a:latin typeface="Helvetica" charset="0"/>
                <a:ea typeface="Helvetica" charset="0"/>
                <a:cs typeface="Helvetica" charset="0"/>
              </a:rPr>
              <a:t>de</a:t>
            </a:r>
            <a:r>
              <a:rPr lang="nl-NL" sz="2400" dirty="0">
                <a:solidFill>
                  <a:srgbClr val="323294"/>
                </a:solidFill>
                <a:latin typeface="Helvetica" charset="0"/>
                <a:ea typeface="Helvetica" charset="0"/>
                <a:cs typeface="Helvetica" charset="0"/>
              </a:rPr>
              <a:t>) infomomenten, </a:t>
            </a:r>
            <a:r>
              <a:rPr lang="nl-NL" sz="2400" b="1" dirty="0">
                <a:solidFill>
                  <a:srgbClr val="323294"/>
                </a:solidFill>
                <a:latin typeface="Helvetica" charset="0"/>
                <a:ea typeface="Helvetica" charset="0"/>
                <a:cs typeface="Helvetica" charset="0"/>
              </a:rPr>
              <a:t>inspectierapporten</a:t>
            </a:r>
            <a:r>
              <a:rPr lang="nl-NL" sz="2400" dirty="0">
                <a:solidFill>
                  <a:srgbClr val="323294"/>
                </a:solidFill>
                <a:latin typeface="Helvetica" charset="0"/>
                <a:ea typeface="Helvetica" charset="0"/>
                <a:cs typeface="Helvetica" charset="0"/>
              </a:rPr>
              <a:t>, </a:t>
            </a:r>
            <a:r>
              <a:rPr lang="nl-NL" sz="2400" dirty="0" smtClean="0">
                <a:solidFill>
                  <a:srgbClr val="323294"/>
                </a:solidFill>
                <a:latin typeface="Helvetica" charset="0"/>
                <a:ea typeface="Helvetica" charset="0"/>
                <a:cs typeface="Helvetica" charset="0"/>
              </a:rPr>
              <a:t>				internet, …</a:t>
            </a:r>
            <a:endParaRPr lang="nl-NL" sz="2400" dirty="0">
              <a:solidFill>
                <a:srgbClr val="323294"/>
              </a:solidFill>
              <a:latin typeface="Helvetica" charset="0"/>
              <a:ea typeface="Helvetica" charset="0"/>
              <a:cs typeface="Helvetica" charset="0"/>
            </a:endParaRPr>
          </a:p>
          <a:p>
            <a:pPr marL="0" indent="0">
              <a:spcAft>
                <a:spcPts val="1200"/>
              </a:spcAft>
              <a:buNone/>
            </a:pPr>
            <a:r>
              <a:rPr lang="nl-NL" sz="2400" dirty="0" smtClean="0">
                <a:solidFill>
                  <a:srgbClr val="323294"/>
                </a:solidFill>
                <a:latin typeface="Helvetica" charset="0"/>
                <a:ea typeface="Helvetica" charset="0"/>
                <a:cs typeface="Helvetica" charset="0"/>
              </a:rPr>
              <a:t>		rijk </a:t>
            </a:r>
            <a:r>
              <a:rPr lang="nl-NL" sz="2400" dirty="0">
                <a:solidFill>
                  <a:srgbClr val="323294"/>
                </a:solidFill>
                <a:latin typeface="Helvetica" charset="0"/>
                <a:ea typeface="Helvetica" charset="0"/>
                <a:cs typeface="Helvetica" charset="0"/>
              </a:rPr>
              <a:t>sociaal netwerk </a:t>
            </a:r>
            <a:endParaRPr lang="nl-NL" sz="2200" dirty="0" smtClean="0">
              <a:solidFill>
                <a:srgbClr val="323294"/>
              </a:solidFill>
              <a:latin typeface="Helvetica" charset="0"/>
              <a:ea typeface="Helvetica" charset="0"/>
              <a:cs typeface="Helvetica" charset="0"/>
            </a:endParaRPr>
          </a:p>
          <a:p>
            <a:pPr marL="0" indent="0">
              <a:spcAft>
                <a:spcPts val="600"/>
              </a:spcAft>
              <a:buNone/>
            </a:pPr>
            <a:r>
              <a:rPr lang="nl-NL" sz="2000" dirty="0" smtClean="0">
                <a:solidFill>
                  <a:srgbClr val="323294"/>
                </a:solidFill>
                <a:latin typeface="Helvetica" charset="0"/>
                <a:ea typeface="Helvetica" charset="0"/>
                <a:cs typeface="Helvetica" charset="0"/>
              </a:rPr>
              <a:t>	</a:t>
            </a:r>
            <a:r>
              <a:rPr lang="nl-NL" dirty="0" smtClean="0">
                <a:solidFill>
                  <a:srgbClr val="323294"/>
                </a:solidFill>
                <a:latin typeface="Helvetica" charset="0"/>
                <a:ea typeface="Helvetica" charset="0"/>
                <a:cs typeface="Helvetica" charset="0"/>
              </a:rPr>
              <a:t>-</a:t>
            </a:r>
            <a:r>
              <a:rPr lang="nl-NL" sz="2000" dirty="0" smtClean="0">
                <a:solidFill>
                  <a:srgbClr val="323294"/>
                </a:solidFill>
                <a:latin typeface="Helvetica" charset="0"/>
                <a:ea typeface="Helvetica" charset="0"/>
                <a:cs typeface="Helvetica" charset="0"/>
              </a:rPr>
              <a:t> </a:t>
            </a:r>
            <a:r>
              <a:rPr lang="nl-NL" sz="3000" dirty="0">
                <a:solidFill>
                  <a:srgbClr val="27A78D"/>
                </a:solidFill>
                <a:latin typeface="Helvetica" charset="0"/>
                <a:ea typeface="Helvetica" charset="0"/>
                <a:cs typeface="Helvetica" charset="0"/>
              </a:rPr>
              <a:t>kritisch </a:t>
            </a:r>
            <a:r>
              <a:rPr lang="nl-NL" sz="3000" dirty="0">
                <a:solidFill>
                  <a:srgbClr val="323294"/>
                </a:solidFill>
                <a:latin typeface="Helvetica" charset="0"/>
                <a:ea typeface="Helvetica" charset="0"/>
                <a:cs typeface="Helvetica" charset="0"/>
              </a:rPr>
              <a:t>en</a:t>
            </a:r>
            <a:r>
              <a:rPr lang="nl-NL" sz="3000" dirty="0">
                <a:solidFill>
                  <a:srgbClr val="27A78D"/>
                </a:solidFill>
                <a:latin typeface="Helvetica" charset="0"/>
                <a:ea typeface="Helvetica" charset="0"/>
                <a:cs typeface="Helvetica" charset="0"/>
              </a:rPr>
              <a:t> strategisch </a:t>
            </a:r>
            <a:r>
              <a:rPr lang="nl-NL" sz="3000" dirty="0">
                <a:solidFill>
                  <a:srgbClr val="323294"/>
                </a:solidFill>
                <a:latin typeface="Helvetica" charset="0"/>
                <a:ea typeface="Helvetica" charset="0"/>
                <a:cs typeface="Helvetica" charset="0"/>
              </a:rPr>
              <a:t>omgaan met </a:t>
            </a:r>
            <a:r>
              <a:rPr lang="nl-NL" sz="3000" dirty="0" smtClean="0">
                <a:solidFill>
                  <a:srgbClr val="323294"/>
                </a:solidFill>
                <a:latin typeface="Helvetica" charset="0"/>
                <a:ea typeface="Helvetica" charset="0"/>
                <a:cs typeface="Helvetica" charset="0"/>
              </a:rPr>
              <a:t>informatie</a:t>
            </a:r>
          </a:p>
          <a:p>
            <a:pPr marL="0" indent="0">
              <a:spcAft>
                <a:spcPts val="600"/>
              </a:spcAft>
              <a:buNone/>
            </a:pPr>
            <a:r>
              <a:rPr lang="nl-NL" sz="3000" dirty="0">
                <a:solidFill>
                  <a:srgbClr val="323294"/>
                </a:solidFill>
                <a:latin typeface="Helvetica" charset="0"/>
                <a:ea typeface="Helvetica" charset="0"/>
                <a:cs typeface="Helvetica" charset="0"/>
              </a:rPr>
              <a:t>	</a:t>
            </a:r>
            <a:r>
              <a:rPr lang="nl-NL" sz="3000" dirty="0" smtClean="0">
                <a:solidFill>
                  <a:srgbClr val="323294"/>
                </a:solidFill>
                <a:latin typeface="Helvetica" charset="0"/>
                <a:ea typeface="Helvetica" charset="0"/>
                <a:cs typeface="Helvetica" charset="0"/>
              </a:rPr>
              <a:t>- </a:t>
            </a:r>
            <a:r>
              <a:rPr lang="nl-NL" sz="3000" dirty="0" smtClean="0">
                <a:solidFill>
                  <a:srgbClr val="27A78D"/>
                </a:solidFill>
                <a:latin typeface="Helvetica" charset="0"/>
                <a:ea typeface="Helvetica" charset="0"/>
                <a:cs typeface="Helvetica" charset="0"/>
              </a:rPr>
              <a:t>proactief </a:t>
            </a:r>
            <a:r>
              <a:rPr lang="nl-NL" sz="2000" dirty="0" smtClean="0">
                <a:solidFill>
                  <a:srgbClr val="323294"/>
                </a:solidFill>
                <a:latin typeface="Helvetica" charset="0"/>
                <a:ea typeface="Helvetica" charset="0"/>
                <a:cs typeface="Helvetica" charset="0"/>
              </a:rPr>
              <a:t>	</a:t>
            </a:r>
            <a:r>
              <a:rPr lang="nl-NL" sz="3000" dirty="0" err="1">
                <a:solidFill>
                  <a:srgbClr val="323294"/>
                </a:solidFill>
                <a:latin typeface="Helvetica" charset="0"/>
                <a:ea typeface="Helvetica" charset="0"/>
                <a:cs typeface="Helvetica" charset="0"/>
              </a:rPr>
              <a:t>ifv</a:t>
            </a:r>
            <a:r>
              <a:rPr lang="nl-NL" sz="3000" dirty="0">
                <a:solidFill>
                  <a:srgbClr val="323294"/>
                </a:solidFill>
                <a:latin typeface="Helvetica" charset="0"/>
                <a:ea typeface="Helvetica" charset="0"/>
                <a:cs typeface="Helvetica" charset="0"/>
              </a:rPr>
              <a:t> tijdig inschrijven </a:t>
            </a:r>
          </a:p>
          <a:p>
            <a:pPr marL="0" indent="0">
              <a:spcAft>
                <a:spcPts val="600"/>
              </a:spcAft>
              <a:buNone/>
            </a:pPr>
            <a:r>
              <a:rPr lang="nl-NL" sz="2000" dirty="0" smtClean="0">
                <a:solidFill>
                  <a:srgbClr val="323294"/>
                </a:solidFill>
                <a:latin typeface="Helvetica" charset="0"/>
                <a:ea typeface="Helvetica" charset="0"/>
                <a:cs typeface="Helvetica" charset="0"/>
              </a:rPr>
              <a:t>	</a:t>
            </a:r>
            <a:endParaRPr lang="nl-NL" sz="2000"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8551086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649357"/>
            <a:ext cx="10515600" cy="5846693"/>
          </a:xfrm>
        </p:spPr>
        <p:txBody>
          <a:bodyPr>
            <a:normAutofit/>
          </a:bodyPr>
          <a:lstStyle/>
          <a:p>
            <a:pPr marL="457200" lvl="1" indent="0">
              <a:buNone/>
            </a:pPr>
            <a:r>
              <a:rPr lang="nl-NL" sz="2800" b="1" dirty="0">
                <a:solidFill>
                  <a:srgbClr val="27A78D"/>
                </a:solidFill>
                <a:latin typeface="Helvetica" charset="0"/>
                <a:ea typeface="Helvetica" charset="0"/>
                <a:cs typeface="Helvetica" charset="0"/>
              </a:rPr>
              <a:t>Lage(re) </a:t>
            </a:r>
            <a:r>
              <a:rPr lang="nl-NL" sz="2800" b="1" dirty="0" smtClean="0">
                <a:solidFill>
                  <a:srgbClr val="27A78D"/>
                </a:solidFill>
                <a:latin typeface="Helvetica" charset="0"/>
                <a:ea typeface="Helvetica" charset="0"/>
                <a:cs typeface="Helvetica" charset="0"/>
              </a:rPr>
              <a:t>SES</a:t>
            </a:r>
          </a:p>
          <a:p>
            <a:pPr marL="457200" lvl="1" indent="0">
              <a:buNone/>
            </a:pPr>
            <a:endParaRPr lang="nl-NL" sz="2800" b="1" dirty="0">
              <a:solidFill>
                <a:srgbClr val="27A78D"/>
              </a:solidFill>
              <a:latin typeface="Helvetica" charset="0"/>
              <a:ea typeface="Helvetica" charset="0"/>
              <a:cs typeface="Helvetica" charset="0"/>
            </a:endParaRPr>
          </a:p>
          <a:p>
            <a:pPr marL="0" indent="0">
              <a:buNone/>
            </a:pPr>
            <a:r>
              <a:rPr lang="nl-NL" dirty="0"/>
              <a:t>	</a:t>
            </a:r>
            <a:r>
              <a:rPr lang="nl-NL" dirty="0">
                <a:solidFill>
                  <a:srgbClr val="27A78D"/>
                </a:solidFill>
                <a:latin typeface="Helvetica" charset="0"/>
                <a:ea typeface="Helvetica" charset="0"/>
                <a:cs typeface="Helvetica" charset="0"/>
              </a:rPr>
              <a:t>minder kennis </a:t>
            </a:r>
            <a:r>
              <a:rPr lang="nl-NL" dirty="0" smtClean="0">
                <a:solidFill>
                  <a:srgbClr val="323294"/>
                </a:solidFill>
                <a:latin typeface="Helvetica" charset="0"/>
                <a:ea typeface="Helvetica" charset="0"/>
                <a:cs typeface="Helvetica" charset="0"/>
              </a:rPr>
              <a:t>en </a:t>
            </a:r>
            <a:r>
              <a:rPr lang="nl-NL" dirty="0">
                <a:solidFill>
                  <a:srgbClr val="27A78D"/>
                </a:solidFill>
                <a:latin typeface="Helvetica" charset="0"/>
                <a:ea typeface="Helvetica" charset="0"/>
                <a:cs typeface="Helvetica" charset="0"/>
              </a:rPr>
              <a:t>vertrouwdheid </a:t>
            </a:r>
            <a:r>
              <a:rPr lang="nl-NL" dirty="0" smtClean="0">
                <a:solidFill>
                  <a:srgbClr val="323294"/>
                </a:solidFill>
                <a:latin typeface="Helvetica" charset="0"/>
                <a:ea typeface="Helvetica" charset="0"/>
                <a:cs typeface="Helvetica" charset="0"/>
              </a:rPr>
              <a:t>met SO</a:t>
            </a:r>
          </a:p>
          <a:p>
            <a:pPr marL="0" indent="0">
              <a:buNone/>
            </a:pPr>
            <a:endParaRPr lang="nl-BE" altLang="zh-CN" i="1" dirty="0" smtClean="0"/>
          </a:p>
          <a:p>
            <a:pPr marL="0" indent="0" algn="ctr">
              <a:buNone/>
            </a:pPr>
            <a:r>
              <a:rPr lang="nl-BE" altLang="zh-CN" i="1" dirty="0" smtClean="0">
                <a:solidFill>
                  <a:srgbClr val="323294"/>
                </a:solidFill>
              </a:rPr>
              <a:t>“Waarom </a:t>
            </a:r>
            <a:r>
              <a:rPr lang="nl-BE" altLang="zh-CN" i="1" dirty="0">
                <a:solidFill>
                  <a:srgbClr val="323294"/>
                </a:solidFill>
              </a:rPr>
              <a:t>ik</a:t>
            </a:r>
            <a:r>
              <a:rPr lang="zh-CN" altLang="nl-BE" i="1" dirty="0">
                <a:solidFill>
                  <a:srgbClr val="323294"/>
                </a:solidFill>
              </a:rPr>
              <a:t> </a:t>
            </a:r>
            <a:r>
              <a:rPr lang="nl-BE" altLang="zh-CN" i="1" dirty="0">
                <a:solidFill>
                  <a:srgbClr val="323294"/>
                </a:solidFill>
              </a:rPr>
              <a:t>zeg dat ik niet van hier ken, het systeem van hier is ander. Voor mij is het moeilijk. Ik kan niet weten naar welke school of? Ik kan dat niet, echt waar. Geen idee,</a:t>
            </a:r>
            <a:r>
              <a:rPr lang="zh-CN" altLang="nl-BE" i="1" dirty="0">
                <a:solidFill>
                  <a:srgbClr val="323294"/>
                </a:solidFill>
              </a:rPr>
              <a:t> </a:t>
            </a:r>
            <a:r>
              <a:rPr lang="nl-BE" altLang="zh-CN" i="1" dirty="0">
                <a:solidFill>
                  <a:srgbClr val="323294"/>
                </a:solidFill>
              </a:rPr>
              <a:t>ik kan dat niet, ASO, ASO wat betekent? Ik weet da niet! </a:t>
            </a:r>
            <a:r>
              <a:rPr lang="nl-BE" altLang="zh-CN" i="1" dirty="0" smtClean="0">
                <a:solidFill>
                  <a:srgbClr val="323294"/>
                </a:solidFill>
              </a:rPr>
              <a:t>“</a:t>
            </a:r>
          </a:p>
          <a:p>
            <a:pPr marL="0" indent="0" algn="ctr">
              <a:buNone/>
            </a:pPr>
            <a:endParaRPr lang="nl-BE" altLang="zh-CN" i="1" dirty="0">
              <a:solidFill>
                <a:srgbClr val="323294"/>
              </a:solidFill>
            </a:endParaRPr>
          </a:p>
          <a:p>
            <a:pPr marL="0" indent="0">
              <a:buNone/>
            </a:pPr>
            <a:r>
              <a:rPr lang="nl-NL" dirty="0" smtClean="0">
                <a:solidFill>
                  <a:srgbClr val="323294"/>
                </a:solidFill>
                <a:latin typeface="Helvetica" charset="0"/>
                <a:ea typeface="Helvetica" charset="0"/>
                <a:cs typeface="Helvetica" charset="0"/>
              </a:rPr>
              <a:t>	</a:t>
            </a:r>
            <a:r>
              <a:rPr lang="nl-NL" dirty="0">
                <a:solidFill>
                  <a:srgbClr val="27A78D"/>
                </a:solidFill>
                <a:latin typeface="Helvetica" charset="0"/>
                <a:ea typeface="Helvetica" charset="0"/>
                <a:cs typeface="Helvetica" charset="0"/>
              </a:rPr>
              <a:t>drempels</a:t>
            </a:r>
            <a:r>
              <a:rPr lang="nl-NL" dirty="0">
                <a:solidFill>
                  <a:srgbClr val="323294"/>
                </a:solidFill>
                <a:latin typeface="Helvetica" charset="0"/>
                <a:ea typeface="Helvetica" charset="0"/>
                <a:cs typeface="Helvetica" charset="0"/>
              </a:rPr>
              <a:t> voor formele informatie</a:t>
            </a:r>
          </a:p>
          <a:p>
            <a:pPr marL="0" indent="0">
              <a:spcAft>
                <a:spcPts val="600"/>
              </a:spcAft>
              <a:buNone/>
            </a:pPr>
            <a:r>
              <a:rPr lang="nl-NL" dirty="0">
                <a:solidFill>
                  <a:srgbClr val="323294"/>
                </a:solidFill>
                <a:latin typeface="Helvetica" charset="0"/>
                <a:ea typeface="Helvetica" charset="0"/>
                <a:cs typeface="Helvetica" charset="0"/>
              </a:rPr>
              <a:t>		</a:t>
            </a:r>
            <a:r>
              <a:rPr lang="nl-NL" sz="2400" dirty="0" smtClean="0">
                <a:solidFill>
                  <a:srgbClr val="323294"/>
                </a:solidFill>
                <a:latin typeface="Helvetica" charset="0"/>
                <a:ea typeface="Helvetica" charset="0"/>
                <a:cs typeface="Helvetica" charset="0"/>
              </a:rPr>
              <a:t>taal, praktisch, niet op de hoogte</a:t>
            </a:r>
            <a:endParaRPr lang="nl-NL" sz="2400" dirty="0">
              <a:solidFill>
                <a:srgbClr val="323294"/>
              </a:solidFill>
              <a:latin typeface="Helvetica" charset="0"/>
              <a:ea typeface="Helvetica" charset="0"/>
              <a:cs typeface="Helvetica" charset="0"/>
            </a:endParaRPr>
          </a:p>
          <a:p>
            <a:pPr marL="0" indent="0">
              <a:spcAft>
                <a:spcPts val="1200"/>
              </a:spcAft>
              <a:buNone/>
            </a:pPr>
            <a:r>
              <a:rPr lang="nl-NL" sz="2400" dirty="0" smtClean="0">
                <a:solidFill>
                  <a:srgbClr val="323294"/>
                </a:solidFill>
                <a:latin typeface="Helvetica" charset="0"/>
                <a:ea typeface="Helvetica" charset="0"/>
                <a:cs typeface="Helvetica" charset="0"/>
              </a:rPr>
              <a:t>		voorkeur </a:t>
            </a:r>
            <a:r>
              <a:rPr lang="nl-NL" sz="2400" dirty="0">
                <a:solidFill>
                  <a:srgbClr val="323294"/>
                </a:solidFill>
                <a:latin typeface="Helvetica" charset="0"/>
                <a:ea typeface="Helvetica" charset="0"/>
                <a:cs typeface="Helvetica" charset="0"/>
              </a:rPr>
              <a:t>voor info en advies op maat </a:t>
            </a:r>
          </a:p>
          <a:p>
            <a:pPr marL="0" indent="0" algn="ctr">
              <a:buNone/>
            </a:pPr>
            <a:endParaRPr lang="zh-CN" altLang="nl-BE" i="1" dirty="0">
              <a:solidFill>
                <a:srgbClr val="323294"/>
              </a:solidFill>
            </a:endParaRPr>
          </a:p>
          <a:p>
            <a:pPr marL="0" indent="0" algn="ctr">
              <a:buNone/>
            </a:pPr>
            <a:endParaRPr lang="nl-NL" dirty="0" smtClean="0">
              <a:solidFill>
                <a:srgbClr val="323294"/>
              </a:solidFill>
              <a:latin typeface="Helvetica" charset="0"/>
              <a:ea typeface="Helvetica" charset="0"/>
              <a:cs typeface="Helvetica"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82786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649357"/>
            <a:ext cx="10515600" cy="5527607"/>
          </a:xfrm>
        </p:spPr>
        <p:txBody>
          <a:bodyPr>
            <a:normAutofit/>
          </a:bodyPr>
          <a:lstStyle/>
          <a:p>
            <a:pPr marL="457200" lvl="1" indent="0">
              <a:spcAft>
                <a:spcPts val="1200"/>
              </a:spcAft>
              <a:buNone/>
            </a:pPr>
            <a:r>
              <a:rPr lang="nl-NL" sz="2800" b="1" dirty="0">
                <a:solidFill>
                  <a:srgbClr val="27A78D"/>
                </a:solidFill>
                <a:latin typeface="Helvetica" charset="0"/>
                <a:ea typeface="Helvetica" charset="0"/>
                <a:cs typeface="Helvetica" charset="0"/>
              </a:rPr>
              <a:t>Lage(re) </a:t>
            </a:r>
            <a:r>
              <a:rPr lang="nl-NL" sz="2800" b="1" dirty="0" smtClean="0">
                <a:solidFill>
                  <a:srgbClr val="27A78D"/>
                </a:solidFill>
                <a:latin typeface="Helvetica" charset="0"/>
                <a:ea typeface="Helvetica" charset="0"/>
                <a:cs typeface="Helvetica" charset="0"/>
              </a:rPr>
              <a:t>SES</a:t>
            </a:r>
            <a:endParaRPr lang="nl-NL" sz="2800" b="1" dirty="0">
              <a:solidFill>
                <a:srgbClr val="27A78D"/>
              </a:solidFill>
              <a:latin typeface="Helvetica" charset="0"/>
              <a:ea typeface="Helvetica" charset="0"/>
              <a:cs typeface="Helvetica" charset="0"/>
            </a:endParaRPr>
          </a:p>
          <a:p>
            <a:pPr marL="0" indent="0">
              <a:buNone/>
            </a:pPr>
            <a:r>
              <a:rPr lang="nl-NL" dirty="0"/>
              <a:t>	</a:t>
            </a:r>
            <a:r>
              <a:rPr lang="nl-NL" dirty="0" smtClean="0">
                <a:solidFill>
                  <a:srgbClr val="323294"/>
                </a:solidFill>
                <a:latin typeface="Helvetica" charset="0"/>
                <a:ea typeface="Helvetica" charset="0"/>
                <a:cs typeface="Helvetica" charset="0"/>
              </a:rPr>
              <a:t>meer </a:t>
            </a:r>
            <a:r>
              <a:rPr lang="nl-NL" dirty="0">
                <a:solidFill>
                  <a:srgbClr val="27A78D"/>
                </a:solidFill>
                <a:latin typeface="Helvetica" charset="0"/>
                <a:ea typeface="Helvetica" charset="0"/>
                <a:cs typeface="Helvetica" charset="0"/>
              </a:rPr>
              <a:t>afwachtend </a:t>
            </a:r>
            <a:endParaRPr lang="nl-NL" dirty="0" smtClean="0">
              <a:solidFill>
                <a:srgbClr val="27A78D"/>
              </a:solidFill>
              <a:latin typeface="Helvetica" charset="0"/>
              <a:ea typeface="Helvetica" charset="0"/>
              <a:cs typeface="Helvetica" charset="0"/>
            </a:endParaRPr>
          </a:p>
          <a:p>
            <a:pPr marL="0" indent="0">
              <a:spcAft>
                <a:spcPts val="1200"/>
              </a:spcAft>
              <a:buNone/>
            </a:pPr>
            <a:r>
              <a:rPr lang="nl-NL" dirty="0">
                <a:solidFill>
                  <a:srgbClr val="27A78D"/>
                </a:solidFill>
                <a:latin typeface="Helvetica" charset="0"/>
                <a:ea typeface="Helvetica" charset="0"/>
                <a:cs typeface="Helvetica" charset="0"/>
              </a:rPr>
              <a:t>	</a:t>
            </a:r>
            <a:r>
              <a:rPr lang="nl-NL" dirty="0" smtClean="0">
                <a:solidFill>
                  <a:srgbClr val="27A78D"/>
                </a:solidFill>
                <a:latin typeface="Helvetica" charset="0"/>
                <a:ea typeface="Helvetica" charset="0"/>
                <a:cs typeface="Helvetica" charset="0"/>
              </a:rPr>
              <a:t>	</a:t>
            </a:r>
            <a:r>
              <a:rPr lang="nl-NL" sz="2400" dirty="0">
                <a:solidFill>
                  <a:srgbClr val="323294"/>
                </a:solidFill>
                <a:latin typeface="Helvetica" charset="0"/>
                <a:ea typeface="Helvetica" charset="0"/>
                <a:cs typeface="Helvetica" charset="0"/>
              </a:rPr>
              <a:t>initiatief LK/formele </a:t>
            </a:r>
            <a:r>
              <a:rPr lang="nl-NL" sz="2400" dirty="0" smtClean="0">
                <a:solidFill>
                  <a:srgbClr val="323294"/>
                </a:solidFill>
                <a:latin typeface="Helvetica" charset="0"/>
                <a:ea typeface="Helvetica" charset="0"/>
                <a:cs typeface="Helvetica" charset="0"/>
              </a:rPr>
              <a:t>instanties</a:t>
            </a:r>
            <a:endParaRPr lang="nl-NL" sz="2400" dirty="0">
              <a:solidFill>
                <a:srgbClr val="323294"/>
              </a:solidFill>
              <a:latin typeface="Helvetica" charset="0"/>
              <a:ea typeface="Helvetica" charset="0"/>
              <a:cs typeface="Helvetica" charset="0"/>
            </a:endParaRPr>
          </a:p>
          <a:p>
            <a:pPr marL="0" indent="0">
              <a:buNone/>
            </a:pPr>
            <a:r>
              <a:rPr lang="nl-NL" dirty="0" smtClean="0">
                <a:solidFill>
                  <a:srgbClr val="27A78D"/>
                </a:solidFill>
                <a:latin typeface="Helvetica" charset="0"/>
                <a:ea typeface="Helvetica" charset="0"/>
                <a:cs typeface="Helvetica" charset="0"/>
              </a:rPr>
              <a:t>	beperkt</a:t>
            </a:r>
            <a:r>
              <a:rPr lang="nl-NL" dirty="0" smtClean="0">
                <a:solidFill>
                  <a:srgbClr val="323294"/>
                </a:solidFill>
                <a:latin typeface="Helvetica" charset="0"/>
                <a:ea typeface="Helvetica" charset="0"/>
                <a:cs typeface="Helvetica" charset="0"/>
              </a:rPr>
              <a:t>er sociaal </a:t>
            </a:r>
            <a:r>
              <a:rPr lang="nl-NL" dirty="0">
                <a:solidFill>
                  <a:srgbClr val="27A78D"/>
                </a:solidFill>
                <a:latin typeface="Helvetica" charset="0"/>
                <a:ea typeface="Helvetica" charset="0"/>
                <a:cs typeface="Helvetica" charset="0"/>
              </a:rPr>
              <a:t>netwerk</a:t>
            </a:r>
          </a:p>
          <a:p>
            <a:pPr marL="0" indent="0">
              <a:spcAft>
                <a:spcPts val="600"/>
              </a:spcAft>
              <a:buNone/>
            </a:pPr>
            <a:r>
              <a:rPr lang="nl-NL" dirty="0">
                <a:solidFill>
                  <a:srgbClr val="323294"/>
                </a:solidFill>
                <a:latin typeface="Helvetica" charset="0"/>
                <a:ea typeface="Helvetica" charset="0"/>
                <a:cs typeface="Helvetica" charset="0"/>
              </a:rPr>
              <a:t>	</a:t>
            </a:r>
            <a:r>
              <a:rPr lang="nl-NL" dirty="0" smtClean="0">
                <a:solidFill>
                  <a:srgbClr val="323294"/>
                </a:solidFill>
                <a:latin typeface="Helvetica" charset="0"/>
                <a:ea typeface="Helvetica" charset="0"/>
                <a:cs typeface="Helvetica" charset="0"/>
              </a:rPr>
              <a:t>	</a:t>
            </a:r>
            <a:r>
              <a:rPr lang="nl-NL" sz="2400" dirty="0" smtClean="0">
                <a:solidFill>
                  <a:srgbClr val="323294"/>
                </a:solidFill>
                <a:latin typeface="Helvetica" charset="0"/>
                <a:ea typeface="Helvetica" charset="0"/>
                <a:cs typeface="Helvetica" charset="0"/>
              </a:rPr>
              <a:t>familie, buurt</a:t>
            </a:r>
          </a:p>
          <a:p>
            <a:pPr marL="0" indent="0">
              <a:spcAft>
                <a:spcPts val="600"/>
              </a:spcAft>
              <a:buNone/>
            </a:pPr>
            <a:r>
              <a:rPr lang="nl-NL" sz="2400" dirty="0">
                <a:solidFill>
                  <a:srgbClr val="323294"/>
                </a:solidFill>
                <a:latin typeface="Helvetica" charset="0"/>
                <a:ea typeface="Helvetica" charset="0"/>
                <a:cs typeface="Helvetica" charset="0"/>
              </a:rPr>
              <a:t>	</a:t>
            </a:r>
            <a:r>
              <a:rPr lang="nl-NL" sz="2400" dirty="0" smtClean="0">
                <a:solidFill>
                  <a:srgbClr val="323294"/>
                </a:solidFill>
                <a:latin typeface="Helvetica" charset="0"/>
                <a:ea typeface="Helvetica" charset="0"/>
                <a:cs typeface="Helvetica" charset="0"/>
              </a:rPr>
              <a:t>	gesloten cirkels van informatie-uitwisseling </a:t>
            </a:r>
            <a:r>
              <a:rPr lang="nl-NL" sz="2400" dirty="0">
                <a:solidFill>
                  <a:srgbClr val="323294"/>
                </a:solidFill>
                <a:latin typeface="Helvetica" charset="0"/>
                <a:ea typeface="Helvetica" charset="0"/>
                <a:cs typeface="Helvetica" charset="0"/>
              </a:rPr>
              <a:t>			</a:t>
            </a:r>
            <a:r>
              <a:rPr lang="nl-NL" sz="2400" dirty="0" smtClean="0">
                <a:solidFill>
                  <a:srgbClr val="323294"/>
                </a:solidFill>
                <a:latin typeface="Helvetica" charset="0"/>
                <a:ea typeface="Helvetica" charset="0"/>
                <a:cs typeface="Helvetica" charset="0"/>
              </a:rPr>
              <a:t>		tussen </a:t>
            </a:r>
            <a:r>
              <a:rPr lang="nl-NL" sz="2400" dirty="0">
                <a:solidFill>
                  <a:srgbClr val="323294"/>
                </a:solidFill>
                <a:latin typeface="Helvetica" charset="0"/>
                <a:ea typeface="Helvetica" charset="0"/>
                <a:cs typeface="Helvetica" charset="0"/>
              </a:rPr>
              <a:t>ouders </a:t>
            </a:r>
            <a:endParaRPr lang="nl-NL" sz="2400" dirty="0" smtClean="0">
              <a:solidFill>
                <a:srgbClr val="323294"/>
              </a:solidFill>
              <a:latin typeface="Helvetica" charset="0"/>
              <a:ea typeface="Helvetica" charset="0"/>
              <a:cs typeface="Helvetica" charset="0"/>
            </a:endParaRPr>
          </a:p>
          <a:p>
            <a:pPr marL="0" indent="0">
              <a:spcAft>
                <a:spcPts val="600"/>
              </a:spcAft>
              <a:buNone/>
            </a:pPr>
            <a:endParaRPr lang="nl-NL" sz="2400" dirty="0" smtClean="0">
              <a:solidFill>
                <a:srgbClr val="323294"/>
              </a:solidFill>
              <a:latin typeface="Helvetica" charset="0"/>
              <a:ea typeface="Helvetica" charset="0"/>
              <a:cs typeface="Helvetica" charset="0"/>
            </a:endParaRPr>
          </a:p>
          <a:p>
            <a:pPr marL="0" indent="0">
              <a:buNone/>
            </a:pPr>
            <a:r>
              <a:rPr lang="nl-NL" dirty="0" smtClean="0">
                <a:solidFill>
                  <a:srgbClr val="323294"/>
                </a:solidFill>
                <a:latin typeface="Helvetica" charset="0"/>
                <a:ea typeface="Helvetica" charset="0"/>
                <a:cs typeface="Helvetica" charset="0"/>
              </a:rPr>
              <a:t>! Leerkracht = meest toegankelijke bron van informatie. </a:t>
            </a: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280397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65191" y="626994"/>
            <a:ext cx="10515600" cy="5678556"/>
          </a:xfrm>
        </p:spPr>
        <p:txBody>
          <a:bodyPr>
            <a:noAutofit/>
          </a:bodyPr>
          <a:lstStyle/>
          <a:p>
            <a:pPr marL="457200" lvl="1" indent="0">
              <a:lnSpc>
                <a:spcPct val="114000"/>
              </a:lnSpc>
              <a:buNone/>
            </a:pPr>
            <a:r>
              <a:rPr lang="nl-BE" sz="2200" i="1" dirty="0" smtClean="0">
                <a:solidFill>
                  <a:srgbClr val="323294"/>
                </a:solidFill>
                <a:latin typeface="Helvetica" charset="0"/>
                <a:ea typeface="Helvetica" charset="0"/>
                <a:cs typeface="Helvetica" charset="0"/>
              </a:rPr>
              <a:t>“I</a:t>
            </a:r>
            <a:r>
              <a:rPr lang="nl-BE" sz="2200" i="1" dirty="0">
                <a:solidFill>
                  <a:srgbClr val="323294"/>
                </a:solidFill>
                <a:latin typeface="Helvetica" charset="0"/>
                <a:ea typeface="Helvetica" charset="0"/>
                <a:cs typeface="Helvetica" charset="0"/>
              </a:rPr>
              <a:t>: Wanneer plannen jullie haar </a:t>
            </a:r>
            <a:r>
              <a:rPr lang="nl-BE" sz="2200" b="1" i="1" dirty="0">
                <a:solidFill>
                  <a:srgbClr val="323294"/>
                </a:solidFill>
                <a:latin typeface="Helvetica" charset="0"/>
                <a:ea typeface="Helvetica" charset="0"/>
                <a:cs typeface="Helvetica" charset="0"/>
              </a:rPr>
              <a:t>in te schrijven</a:t>
            </a:r>
            <a:r>
              <a:rPr lang="nl-BE" sz="2200" i="1" dirty="0">
                <a:solidFill>
                  <a:srgbClr val="323294"/>
                </a:solidFill>
                <a:latin typeface="Helvetica" charset="0"/>
                <a:ea typeface="Helvetica" charset="0"/>
                <a:cs typeface="Helvetica" charset="0"/>
              </a:rPr>
              <a:t>?</a:t>
            </a:r>
            <a:br>
              <a:rPr lang="nl-BE" sz="2200" i="1" dirty="0">
                <a:solidFill>
                  <a:srgbClr val="323294"/>
                </a:solidFill>
                <a:latin typeface="Helvetica" charset="0"/>
                <a:ea typeface="Helvetica" charset="0"/>
                <a:cs typeface="Helvetica" charset="0"/>
              </a:rPr>
            </a:br>
            <a:r>
              <a:rPr lang="nl-BE" sz="2200" i="1" dirty="0">
                <a:solidFill>
                  <a:srgbClr val="323294"/>
                </a:solidFill>
                <a:latin typeface="Helvetica" charset="0"/>
                <a:ea typeface="Helvetica" charset="0"/>
                <a:cs typeface="Helvetica" charset="0"/>
              </a:rPr>
              <a:t>Vanaf 't moment dat het kan.</a:t>
            </a:r>
            <a:br>
              <a:rPr lang="nl-BE" sz="2200" i="1" dirty="0">
                <a:solidFill>
                  <a:srgbClr val="323294"/>
                </a:solidFill>
                <a:latin typeface="Helvetica" charset="0"/>
                <a:ea typeface="Helvetica" charset="0"/>
                <a:cs typeface="Helvetica" charset="0"/>
              </a:rPr>
            </a:br>
            <a:r>
              <a:rPr lang="nl-BE" sz="2200" i="1" dirty="0">
                <a:solidFill>
                  <a:srgbClr val="323294"/>
                </a:solidFill>
                <a:latin typeface="Helvetica" charset="0"/>
                <a:ea typeface="Helvetica" charset="0"/>
                <a:cs typeface="Helvetica" charset="0"/>
              </a:rPr>
              <a:t>I: Ja, heeft u daar zicht op </a:t>
            </a:r>
            <a:r>
              <a:rPr lang="nl-BE" sz="2200" b="1" i="1" dirty="0">
                <a:solidFill>
                  <a:srgbClr val="323294"/>
                </a:solidFill>
                <a:latin typeface="Helvetica" charset="0"/>
                <a:ea typeface="Helvetica" charset="0"/>
                <a:cs typeface="Helvetica" charset="0"/>
              </a:rPr>
              <a:t>wanneer</a:t>
            </a:r>
            <a:r>
              <a:rPr lang="nl-BE" sz="2200" i="1" dirty="0">
                <a:solidFill>
                  <a:srgbClr val="323294"/>
                </a:solidFill>
                <a:latin typeface="Helvetica" charset="0"/>
                <a:ea typeface="Helvetica" charset="0"/>
                <a:cs typeface="Helvetica" charset="0"/>
              </a:rPr>
              <a:t> dat dat is?</a:t>
            </a:r>
            <a:br>
              <a:rPr lang="nl-BE" sz="2200" i="1" dirty="0">
                <a:solidFill>
                  <a:srgbClr val="323294"/>
                </a:solidFill>
                <a:latin typeface="Helvetica" charset="0"/>
                <a:ea typeface="Helvetica" charset="0"/>
                <a:cs typeface="Helvetica" charset="0"/>
              </a:rPr>
            </a:br>
            <a:r>
              <a:rPr lang="nl-BE" sz="2200" b="1" i="1" dirty="0">
                <a:solidFill>
                  <a:srgbClr val="323294"/>
                </a:solidFill>
                <a:latin typeface="Helvetica" charset="0"/>
                <a:ea typeface="Helvetica" charset="0"/>
                <a:cs typeface="Helvetica" charset="0"/>
              </a:rPr>
              <a:t>Neen, 'k ging dat opzoeken</a:t>
            </a:r>
            <a:r>
              <a:rPr lang="nl-BE" sz="2200" i="1" dirty="0">
                <a:solidFill>
                  <a:srgbClr val="323294"/>
                </a:solidFill>
                <a:latin typeface="Helvetica" charset="0"/>
                <a:ea typeface="Helvetica" charset="0"/>
                <a:cs typeface="Helvetica" charset="0"/>
              </a:rPr>
              <a:t>, maar 'k denk dat da </a:t>
            </a:r>
            <a:r>
              <a:rPr lang="nl-BE" sz="2200" b="1" i="1" dirty="0">
                <a:solidFill>
                  <a:srgbClr val="323294"/>
                </a:solidFill>
                <a:latin typeface="Helvetica" charset="0"/>
                <a:ea typeface="Helvetica" charset="0"/>
                <a:cs typeface="Helvetica" charset="0"/>
              </a:rPr>
              <a:t>vanaf juni zal zijn zeker </a:t>
            </a:r>
            <a:r>
              <a:rPr lang="nl-BE" sz="2200" i="1" dirty="0">
                <a:solidFill>
                  <a:srgbClr val="323294"/>
                </a:solidFill>
                <a:latin typeface="Helvetica" charset="0"/>
                <a:ea typeface="Helvetica" charset="0"/>
                <a:cs typeface="Helvetica" charset="0"/>
              </a:rPr>
              <a:t>hé? Ze zullen ook wel nog een opendeurdag doen waarschijnlijk, dan </a:t>
            </a:r>
            <a:r>
              <a:rPr lang="nl-BE" sz="2200" i="1" dirty="0" smtClean="0">
                <a:solidFill>
                  <a:srgbClr val="323294"/>
                </a:solidFill>
                <a:latin typeface="Helvetica" charset="0"/>
                <a:ea typeface="Helvetica" charset="0"/>
                <a:cs typeface="Helvetica" charset="0"/>
              </a:rPr>
              <a:t>zou</a:t>
            </a:r>
            <a:r>
              <a:rPr lang="nl-BE" sz="2200" i="1" dirty="0">
                <a:solidFill>
                  <a:srgbClr val="323294"/>
                </a:solidFill>
                <a:latin typeface="Helvetica" charset="0"/>
                <a:ea typeface="Helvetica" charset="0"/>
                <a:cs typeface="Helvetica" charset="0"/>
              </a:rPr>
              <a:t> </a:t>
            </a:r>
            <a:r>
              <a:rPr lang="nl-BE" sz="2200" i="1" dirty="0" smtClean="0">
                <a:solidFill>
                  <a:srgbClr val="323294"/>
                </a:solidFill>
                <a:latin typeface="Helvetica" charset="0"/>
                <a:ea typeface="Helvetica" charset="0"/>
                <a:cs typeface="Helvetica" charset="0"/>
              </a:rPr>
              <a:t>ik </a:t>
            </a:r>
            <a:r>
              <a:rPr lang="nl-BE" sz="2200" i="1" dirty="0">
                <a:solidFill>
                  <a:srgbClr val="323294"/>
                </a:solidFill>
                <a:latin typeface="Helvetica" charset="0"/>
                <a:ea typeface="Helvetica" charset="0"/>
                <a:cs typeface="Helvetica" charset="0"/>
              </a:rPr>
              <a:t>daar wel naartoe gaan</a:t>
            </a:r>
            <a:r>
              <a:rPr lang="nl-BE" sz="2200" i="1" dirty="0" smtClean="0">
                <a:solidFill>
                  <a:srgbClr val="323294"/>
                </a:solidFill>
                <a:latin typeface="Helvetica" charset="0"/>
                <a:ea typeface="Helvetica" charset="0"/>
                <a:cs typeface="Helvetica" charset="0"/>
              </a:rPr>
              <a:t>.”</a:t>
            </a:r>
            <a:br>
              <a:rPr lang="nl-BE" sz="2200" i="1" dirty="0" smtClean="0">
                <a:solidFill>
                  <a:srgbClr val="323294"/>
                </a:solidFill>
                <a:latin typeface="Helvetica" charset="0"/>
                <a:ea typeface="Helvetica" charset="0"/>
                <a:cs typeface="Helvetica" charset="0"/>
              </a:rPr>
            </a:br>
            <a:r>
              <a:rPr lang="nl-BE" sz="2200" b="1" i="1" dirty="0" smtClean="0">
                <a:solidFill>
                  <a:srgbClr val="323294"/>
                </a:solidFill>
                <a:latin typeface="Helvetica" charset="0"/>
                <a:ea typeface="Helvetica" charset="0"/>
                <a:cs typeface="Helvetica" charset="0"/>
              </a:rPr>
              <a:t>(Nathalie, interview in december)</a:t>
            </a:r>
            <a:endParaRPr lang="nl-BE" sz="2200" b="1" i="1" dirty="0">
              <a:solidFill>
                <a:srgbClr val="323294"/>
              </a:solidFill>
              <a:latin typeface="Helvetica" charset="0"/>
              <a:ea typeface="Helvetica" charset="0"/>
              <a:cs typeface="Helvetica" charset="0"/>
            </a:endParaRPr>
          </a:p>
          <a:p>
            <a:pPr marL="457200" lvl="1" indent="0">
              <a:buNone/>
            </a:pPr>
            <a:endParaRPr lang="nl-BE" i="1" dirty="0"/>
          </a:p>
          <a:p>
            <a:pPr marL="457200" lvl="1" indent="0">
              <a:lnSpc>
                <a:spcPct val="114000"/>
              </a:lnSpc>
              <a:buNone/>
            </a:pPr>
            <a:r>
              <a:rPr lang="nl-BE" sz="2200" i="1" dirty="0">
                <a:solidFill>
                  <a:srgbClr val="27A78D"/>
                </a:solidFill>
                <a:latin typeface="Helvetica" charset="0"/>
                <a:ea typeface="Helvetica" charset="0"/>
                <a:cs typeface="Helvetica" charset="0"/>
              </a:rPr>
              <a:t>“Aan mijn kind ja. En soms versta ik wat hij zegt en soms niet. En soms, vind ik, mijn kind ook, sommige dingen verstaat hij niet goed. ….   </a:t>
            </a:r>
            <a:br>
              <a:rPr lang="nl-BE" sz="2200" i="1" dirty="0">
                <a:solidFill>
                  <a:srgbClr val="27A78D"/>
                </a:solidFill>
                <a:latin typeface="Helvetica" charset="0"/>
                <a:ea typeface="Helvetica" charset="0"/>
                <a:cs typeface="Helvetica" charset="0"/>
              </a:rPr>
            </a:br>
            <a:r>
              <a:rPr lang="nl-BE" sz="2200" i="1" dirty="0">
                <a:solidFill>
                  <a:srgbClr val="27A78D"/>
                </a:solidFill>
                <a:latin typeface="Helvetica" charset="0"/>
                <a:ea typeface="Helvetica" charset="0"/>
                <a:cs typeface="Helvetica" charset="0"/>
              </a:rPr>
              <a:t>En ik vind niemand die informatie kan geven aan mij, </a:t>
            </a:r>
            <a:br>
              <a:rPr lang="nl-BE" sz="2200" i="1" dirty="0">
                <a:solidFill>
                  <a:srgbClr val="27A78D"/>
                </a:solidFill>
                <a:latin typeface="Helvetica" charset="0"/>
                <a:ea typeface="Helvetica" charset="0"/>
                <a:cs typeface="Helvetica" charset="0"/>
              </a:rPr>
            </a:br>
            <a:r>
              <a:rPr lang="nl-BE" sz="2200" i="1" dirty="0">
                <a:solidFill>
                  <a:srgbClr val="27A78D"/>
                </a:solidFill>
                <a:latin typeface="Helvetica" charset="0"/>
                <a:ea typeface="Helvetica" charset="0"/>
                <a:cs typeface="Helvetica" charset="0"/>
              </a:rPr>
              <a:t>welke goeie school voor mijn kind. </a:t>
            </a:r>
            <a:r>
              <a:rPr lang="en-US" sz="2200" i="1" dirty="0" err="1">
                <a:solidFill>
                  <a:srgbClr val="27A78D"/>
                </a:solidFill>
                <a:latin typeface="Helvetica" charset="0"/>
                <a:ea typeface="Helvetica" charset="0"/>
                <a:cs typeface="Helvetica" charset="0"/>
              </a:rPr>
              <a:t>Ik</a:t>
            </a:r>
            <a:r>
              <a:rPr lang="en-US" sz="2200" i="1" dirty="0">
                <a:solidFill>
                  <a:srgbClr val="27A78D"/>
                </a:solidFill>
                <a:latin typeface="Helvetica" charset="0"/>
                <a:ea typeface="Helvetica" charset="0"/>
                <a:cs typeface="Helvetica" charset="0"/>
              </a:rPr>
              <a:t> </a:t>
            </a:r>
            <a:r>
              <a:rPr lang="en-US" sz="2200" i="1" dirty="0" err="1">
                <a:solidFill>
                  <a:srgbClr val="27A78D"/>
                </a:solidFill>
                <a:latin typeface="Helvetica" charset="0"/>
                <a:ea typeface="Helvetica" charset="0"/>
                <a:cs typeface="Helvetica" charset="0"/>
              </a:rPr>
              <a:t>vind</a:t>
            </a:r>
            <a:r>
              <a:rPr lang="en-US" sz="2200" i="1" dirty="0">
                <a:solidFill>
                  <a:srgbClr val="27A78D"/>
                </a:solidFill>
                <a:latin typeface="Helvetica" charset="0"/>
                <a:ea typeface="Helvetica" charset="0"/>
                <a:cs typeface="Helvetica" charset="0"/>
              </a:rPr>
              <a:t> </a:t>
            </a:r>
            <a:r>
              <a:rPr lang="en-US" sz="2200" i="1" dirty="0" err="1">
                <a:solidFill>
                  <a:srgbClr val="27A78D"/>
                </a:solidFill>
                <a:latin typeface="Helvetica" charset="0"/>
                <a:ea typeface="Helvetica" charset="0"/>
                <a:cs typeface="Helvetica" charset="0"/>
              </a:rPr>
              <a:t>niemand</a:t>
            </a:r>
            <a:r>
              <a:rPr lang="en-US" sz="2200" i="1" dirty="0">
                <a:solidFill>
                  <a:srgbClr val="27A78D"/>
                </a:solidFill>
                <a:latin typeface="Helvetica" charset="0"/>
                <a:ea typeface="Helvetica" charset="0"/>
                <a:cs typeface="Helvetica" charset="0"/>
              </a:rPr>
              <a:t>.” </a:t>
            </a:r>
          </a:p>
          <a:p>
            <a:pPr marL="457200" lvl="1" indent="0">
              <a:lnSpc>
                <a:spcPct val="114000"/>
              </a:lnSpc>
              <a:buNone/>
            </a:pPr>
            <a:r>
              <a:rPr lang="en-US" sz="2200" b="1" i="1" dirty="0">
                <a:solidFill>
                  <a:srgbClr val="27A78D"/>
                </a:solidFill>
                <a:latin typeface="Helvetica" charset="0"/>
                <a:ea typeface="Helvetica" charset="0"/>
                <a:cs typeface="Helvetica" charset="0"/>
              </a:rPr>
              <a:t>(</a:t>
            </a:r>
            <a:r>
              <a:rPr lang="en-US" sz="2200" b="1" i="1" dirty="0" err="1" smtClean="0">
                <a:solidFill>
                  <a:srgbClr val="27A78D"/>
                </a:solidFill>
                <a:latin typeface="Helvetica" charset="0"/>
                <a:ea typeface="Helvetica" charset="0"/>
                <a:cs typeface="Helvetica" charset="0"/>
              </a:rPr>
              <a:t>Salwa</a:t>
            </a:r>
            <a:r>
              <a:rPr lang="en-US" sz="2200" b="1" i="1" dirty="0" smtClean="0">
                <a:solidFill>
                  <a:srgbClr val="27A78D"/>
                </a:solidFill>
                <a:latin typeface="Helvetica" charset="0"/>
                <a:ea typeface="Helvetica" charset="0"/>
                <a:cs typeface="Helvetica" charset="0"/>
              </a:rPr>
              <a:t>, </a:t>
            </a:r>
            <a:r>
              <a:rPr lang="en-US" sz="2200" b="1" i="1" dirty="0">
                <a:solidFill>
                  <a:srgbClr val="27A78D"/>
                </a:solidFill>
                <a:latin typeface="Helvetica" charset="0"/>
                <a:ea typeface="Helvetica" charset="0"/>
                <a:cs typeface="Helvetica" charset="0"/>
              </a:rPr>
              <a:t>interview November</a:t>
            </a:r>
            <a:r>
              <a:rPr lang="en-US" b="1" i="1" dirty="0" smtClean="0">
                <a:solidFill>
                  <a:srgbClr val="27A78D"/>
                </a:solidFill>
                <a:latin typeface="Helvetica" charset="0"/>
                <a:ea typeface="Helvetica" charset="0"/>
                <a:cs typeface="Helvetica" charset="0"/>
              </a:rPr>
              <a:t>)</a:t>
            </a:r>
            <a:endParaRPr lang="nl-NL" b="1" i="1" dirty="0">
              <a:solidFill>
                <a:srgbClr val="27A78D"/>
              </a:solidFill>
              <a:latin typeface="Helvetica" charset="0"/>
              <a:ea typeface="Helvetica" charset="0"/>
              <a:cs typeface="Helvetica" charset="0"/>
            </a:endParaRPr>
          </a:p>
          <a:p>
            <a:pPr marL="457200" lvl="1" indent="0">
              <a:buNone/>
            </a:pPr>
            <a:endParaRPr lang="nl-NL" b="1" i="1" dirty="0">
              <a:solidFill>
                <a:srgbClr val="323294"/>
              </a:solidFill>
              <a:latin typeface="Helvetica" charset="0"/>
              <a:ea typeface="Helvetica" charset="0"/>
              <a:cs typeface="Helvetica"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194829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94951"/>
            <a:ext cx="10515600" cy="1002329"/>
          </a:xfrm>
        </p:spPr>
        <p:txBody>
          <a:bodyPr>
            <a:normAutofit/>
          </a:bodyPr>
          <a:lstStyle/>
          <a:p>
            <a:pPr algn="ctr"/>
            <a:r>
              <a:rPr lang="nl-NL" b="1" dirty="0">
                <a:solidFill>
                  <a:srgbClr val="323294"/>
                </a:solidFill>
                <a:latin typeface="Helvetica" charset="0"/>
                <a:ea typeface="Helvetica" charset="0"/>
                <a:cs typeface="Helvetica" charset="0"/>
              </a:rPr>
              <a:t>Twee ouderprofielen</a:t>
            </a:r>
          </a:p>
        </p:txBody>
      </p:sp>
      <p:sp>
        <p:nvSpPr>
          <p:cNvPr id="3" name="Tijdelijke aanduiding voor inhoud 2"/>
          <p:cNvSpPr>
            <a:spLocks noGrp="1"/>
          </p:cNvSpPr>
          <p:nvPr>
            <p:ph idx="1"/>
          </p:nvPr>
        </p:nvSpPr>
        <p:spPr/>
        <p:txBody>
          <a:bodyPr>
            <a:normAutofit/>
          </a:bodyPr>
          <a:lstStyle/>
          <a:p>
            <a:pPr marL="0" indent="0">
              <a:buNone/>
            </a:pPr>
            <a:endParaRPr lang="nl-BE" sz="2400" dirty="0"/>
          </a:p>
          <a:p>
            <a:pPr marL="514350" indent="-514350">
              <a:buFont typeface="+mj-lt"/>
              <a:buAutoNum type="arabicParenR"/>
            </a:pPr>
            <a:endParaRPr lang="nl-NL" dirty="0" smtClean="0"/>
          </a:p>
          <a:p>
            <a:pPr marL="0" indent="0">
              <a:buNone/>
            </a:pPr>
            <a:endParaRPr lang="nl-NL" dirty="0" smtClean="0"/>
          </a:p>
          <a:p>
            <a:pPr marL="0" indent="0">
              <a:buNone/>
            </a:pPr>
            <a:endParaRPr lang="nl-NL" dirty="0" smtClean="0"/>
          </a:p>
          <a:p>
            <a:pPr lvl="1">
              <a:buFontTx/>
              <a:buChar char="-"/>
            </a:pPr>
            <a:endParaRPr lang="nl-NL" dirty="0" smtClean="0"/>
          </a:p>
        </p:txBody>
      </p:sp>
      <p:graphicFrame>
        <p:nvGraphicFramePr>
          <p:cNvPr id="5" name="Tabel 4"/>
          <p:cNvGraphicFramePr>
            <a:graphicFrameLocks noGrp="1"/>
          </p:cNvGraphicFramePr>
          <p:nvPr>
            <p:extLst>
              <p:ext uri="{D42A27DB-BD31-4B8C-83A1-F6EECF244321}">
                <p14:modId xmlns:p14="http://schemas.microsoft.com/office/powerpoint/2010/main" val="2996440859"/>
              </p:ext>
            </p:extLst>
          </p:nvPr>
        </p:nvGraphicFramePr>
        <p:xfrm>
          <a:off x="970670" y="1039520"/>
          <a:ext cx="10930597" cy="5818480"/>
        </p:xfrm>
        <a:graphic>
          <a:graphicData uri="http://schemas.openxmlformats.org/drawingml/2006/table">
            <a:tbl>
              <a:tblPr firstRow="1" bandRow="1">
                <a:tableStyleId>{073A0DAA-6AF3-43AB-8588-CEC1D06C72B9}</a:tableStyleId>
              </a:tblPr>
              <a:tblGrid>
                <a:gridCol w="4951828">
                  <a:extLst>
                    <a:ext uri="{9D8B030D-6E8A-4147-A177-3AD203B41FA5}">
                      <a16:colId xmlns:a16="http://schemas.microsoft.com/office/drawing/2014/main" val="20000"/>
                    </a:ext>
                  </a:extLst>
                </a:gridCol>
                <a:gridCol w="5978769">
                  <a:extLst>
                    <a:ext uri="{9D8B030D-6E8A-4147-A177-3AD203B41FA5}">
                      <a16:colId xmlns:a16="http://schemas.microsoft.com/office/drawing/2014/main" val="20001"/>
                    </a:ext>
                  </a:extLst>
                </a:gridCol>
              </a:tblGrid>
              <a:tr h="714680">
                <a:tc>
                  <a:txBody>
                    <a:bodyPr/>
                    <a:lstStyle/>
                    <a:p>
                      <a:r>
                        <a:rPr lang="en-GB" sz="3600" b="1" kern="1200" dirty="0" err="1" smtClean="0">
                          <a:solidFill>
                            <a:srgbClr val="27A78D"/>
                          </a:solidFill>
                          <a:latin typeface="Helvetica" charset="0"/>
                          <a:ea typeface="Helvetica" charset="0"/>
                          <a:cs typeface="Helvetica" charset="0"/>
                        </a:rPr>
                        <a:t>Hoge</a:t>
                      </a:r>
                      <a:r>
                        <a:rPr lang="en-GB" sz="3600" b="1" kern="1200" dirty="0" smtClean="0">
                          <a:solidFill>
                            <a:srgbClr val="27A78D"/>
                          </a:solidFill>
                          <a:latin typeface="Helvetica" charset="0"/>
                          <a:ea typeface="Helvetica" charset="0"/>
                          <a:cs typeface="Helvetica" charset="0"/>
                        </a:rPr>
                        <a:t>(re) SES </a:t>
                      </a:r>
                      <a:endParaRPr lang="en-GB" sz="3600" b="1" kern="1200" dirty="0">
                        <a:solidFill>
                          <a:srgbClr val="27A78D"/>
                        </a:solidFill>
                        <a:latin typeface="Helvetica" charset="0"/>
                        <a:ea typeface="Helvetica" charset="0"/>
                        <a:cs typeface="Helvetica" charset="0"/>
                      </a:endParaRPr>
                    </a:p>
                  </a:txBody>
                  <a:tcPr>
                    <a:solidFill>
                      <a:srgbClr val="323294"/>
                    </a:solidFill>
                  </a:tcPr>
                </a:tc>
                <a:tc>
                  <a:txBody>
                    <a:bodyPr/>
                    <a:lstStyle/>
                    <a:p>
                      <a:pPr marL="0" algn="l" defTabSz="914400" rtl="0" eaLnBrk="1" latinLnBrk="0" hangingPunct="1"/>
                      <a:r>
                        <a:rPr lang="en-GB" sz="3600" b="1" kern="1200" dirty="0" err="1" smtClean="0">
                          <a:solidFill>
                            <a:srgbClr val="27A78D"/>
                          </a:solidFill>
                          <a:latin typeface="Helvetica" charset="0"/>
                          <a:ea typeface="Helvetica" charset="0"/>
                          <a:cs typeface="Helvetica" charset="0"/>
                        </a:rPr>
                        <a:t>Lage</a:t>
                      </a:r>
                      <a:r>
                        <a:rPr lang="en-GB" sz="3600" b="1" kern="1200" dirty="0" smtClean="0">
                          <a:solidFill>
                            <a:srgbClr val="27A78D"/>
                          </a:solidFill>
                          <a:latin typeface="Helvetica" charset="0"/>
                          <a:ea typeface="Helvetica" charset="0"/>
                          <a:cs typeface="Helvetica" charset="0"/>
                        </a:rPr>
                        <a:t>(re) SES</a:t>
                      </a:r>
                      <a:endParaRPr lang="en-GB" sz="3600" b="1" kern="1200" dirty="0">
                        <a:solidFill>
                          <a:srgbClr val="27A78D"/>
                        </a:solidFill>
                        <a:latin typeface="Helvetica" charset="0"/>
                        <a:ea typeface="Helvetica" charset="0"/>
                        <a:cs typeface="Helvetica" charset="0"/>
                      </a:endParaRPr>
                    </a:p>
                  </a:txBody>
                  <a:tcPr>
                    <a:solidFill>
                      <a:srgbClr val="323294"/>
                    </a:solidFill>
                  </a:tcPr>
                </a:tc>
                <a:extLst>
                  <a:ext uri="{0D108BD9-81ED-4DB2-BD59-A6C34878D82A}">
                    <a16:rowId xmlns:a16="http://schemas.microsoft.com/office/drawing/2014/main" val="10000"/>
                  </a:ext>
                </a:extLst>
              </a:tr>
              <a:tr h="714680">
                <a:tc>
                  <a:txBody>
                    <a:bodyPr/>
                    <a:lstStyle/>
                    <a:p>
                      <a:endParaRPr lang="en-GB" sz="2400" kern="1200" dirty="0" smtClean="0">
                        <a:solidFill>
                          <a:srgbClr val="323294"/>
                        </a:solidFill>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kern="1200" dirty="0" err="1" smtClean="0">
                          <a:solidFill>
                            <a:srgbClr val="323294"/>
                          </a:solidFill>
                          <a:latin typeface="Helvetica" charset="0"/>
                          <a:ea typeface="Helvetica" charset="0"/>
                          <a:cs typeface="Helvetica" charset="0"/>
                        </a:rPr>
                        <a:t>Proactieve</a:t>
                      </a:r>
                      <a:r>
                        <a:rPr lang="en-GB" sz="2400" kern="1200" dirty="0" smtClean="0">
                          <a:solidFill>
                            <a:srgbClr val="323294"/>
                          </a:solidFill>
                          <a:latin typeface="Helvetica" charset="0"/>
                          <a:ea typeface="Helvetica" charset="0"/>
                          <a:cs typeface="Helvetica" charset="0"/>
                        </a:rPr>
                        <a:t> </a:t>
                      </a:r>
                      <a:r>
                        <a:rPr lang="en-GB" sz="2400" kern="1200" dirty="0" err="1" smtClean="0">
                          <a:solidFill>
                            <a:srgbClr val="323294"/>
                          </a:solidFill>
                          <a:latin typeface="Helvetica" charset="0"/>
                          <a:ea typeface="Helvetica" charset="0"/>
                          <a:cs typeface="Helvetica" charset="0"/>
                        </a:rPr>
                        <a:t>voorbereiding</a:t>
                      </a:r>
                      <a:r>
                        <a:rPr lang="en-GB" sz="2400" kern="1200" dirty="0" smtClean="0">
                          <a:solidFill>
                            <a:srgbClr val="323294"/>
                          </a:solidFill>
                          <a:latin typeface="Helvetica" charset="0"/>
                          <a:ea typeface="Helvetica" charset="0"/>
                          <a:cs typeface="Helvetica" charset="0"/>
                        </a:rPr>
                        <a:t> </a:t>
                      </a:r>
                    </a:p>
                    <a:p>
                      <a:endParaRPr lang="en-GB" sz="2400" kern="1200" dirty="0">
                        <a:solidFill>
                          <a:srgbClr val="323294"/>
                        </a:solidFill>
                        <a:latin typeface="Helvetica" charset="0"/>
                        <a:ea typeface="Helvetica" charset="0"/>
                        <a:cs typeface="Helvetica" charset="0"/>
                      </a:endParaRPr>
                    </a:p>
                  </a:txBody>
                  <a:tcPr/>
                </a:tc>
                <a:tc>
                  <a:txBody>
                    <a:bodyPr/>
                    <a:lstStyle/>
                    <a:p>
                      <a:endParaRPr lang="en-GB" sz="2400" kern="1200" dirty="0" smtClean="0">
                        <a:solidFill>
                          <a:srgbClr val="323294"/>
                        </a:solidFill>
                        <a:latin typeface="Helvetica" charset="0"/>
                        <a:ea typeface="Helvetica" charset="0"/>
                        <a:cs typeface="Helvetica" charset="0"/>
                      </a:endParaRPr>
                    </a:p>
                    <a:p>
                      <a:r>
                        <a:rPr lang="en-GB" sz="2400" kern="1200" dirty="0" smtClean="0">
                          <a:solidFill>
                            <a:srgbClr val="323294"/>
                          </a:solidFill>
                          <a:latin typeface="Helvetica" charset="0"/>
                          <a:ea typeface="Helvetica" charset="0"/>
                          <a:cs typeface="Helvetica" charset="0"/>
                        </a:rPr>
                        <a:t>Meer </a:t>
                      </a:r>
                      <a:r>
                        <a:rPr lang="en-GB" sz="2400" kern="1200" dirty="0" err="1" smtClean="0">
                          <a:solidFill>
                            <a:srgbClr val="323294"/>
                          </a:solidFill>
                          <a:latin typeface="Helvetica" charset="0"/>
                          <a:ea typeface="Helvetica" charset="0"/>
                          <a:cs typeface="Helvetica" charset="0"/>
                        </a:rPr>
                        <a:t>afwachtend</a:t>
                      </a:r>
                      <a:r>
                        <a:rPr lang="en-GB" sz="2400" kern="1200" dirty="0" smtClean="0">
                          <a:solidFill>
                            <a:srgbClr val="323294"/>
                          </a:solidFill>
                          <a:latin typeface="Helvetica" charset="0"/>
                          <a:ea typeface="Helvetica" charset="0"/>
                          <a:cs typeface="Helvetica" charset="0"/>
                        </a:rPr>
                        <a:t> </a:t>
                      </a:r>
                      <a:endParaRPr lang="en-GB" sz="2400" kern="1200" dirty="0">
                        <a:solidFill>
                          <a:srgbClr val="323294"/>
                        </a:solidFill>
                        <a:latin typeface="Helvetica" charset="0"/>
                        <a:ea typeface="Helvetica" charset="0"/>
                        <a:cs typeface="Helvetica" charset="0"/>
                      </a:endParaRPr>
                    </a:p>
                  </a:txBody>
                  <a:tcPr/>
                </a:tc>
                <a:extLst>
                  <a:ext uri="{0D108BD9-81ED-4DB2-BD59-A6C34878D82A}">
                    <a16:rowId xmlns:a16="http://schemas.microsoft.com/office/drawing/2014/main" val="10001"/>
                  </a:ext>
                </a:extLst>
              </a:tr>
              <a:tr h="714680">
                <a:tc>
                  <a:txBody>
                    <a:bodyPr/>
                    <a:lstStyle/>
                    <a:p>
                      <a:r>
                        <a:rPr lang="en-GB" sz="2400" kern="1200" dirty="0" err="1" smtClean="0">
                          <a:solidFill>
                            <a:srgbClr val="323294"/>
                          </a:solidFill>
                          <a:latin typeface="Helvetica" charset="0"/>
                          <a:ea typeface="Helvetica" charset="0"/>
                          <a:cs typeface="Helvetica" charset="0"/>
                        </a:rPr>
                        <a:t>Rijk</a:t>
                      </a:r>
                      <a:r>
                        <a:rPr lang="en-GB" sz="2400" kern="1200" dirty="0" smtClean="0">
                          <a:solidFill>
                            <a:srgbClr val="323294"/>
                          </a:solidFill>
                          <a:latin typeface="Helvetica" charset="0"/>
                          <a:ea typeface="Helvetica" charset="0"/>
                          <a:cs typeface="Helvetica" charset="0"/>
                        </a:rPr>
                        <a:t> </a:t>
                      </a:r>
                      <a:r>
                        <a:rPr lang="en-GB" sz="2400" kern="1200" dirty="0" err="1" smtClean="0">
                          <a:solidFill>
                            <a:srgbClr val="323294"/>
                          </a:solidFill>
                          <a:latin typeface="Helvetica" charset="0"/>
                          <a:ea typeface="Helvetica" charset="0"/>
                          <a:cs typeface="Helvetica" charset="0"/>
                        </a:rPr>
                        <a:t>sociaal</a:t>
                      </a:r>
                      <a:r>
                        <a:rPr lang="en-GB" sz="2400" kern="1200" dirty="0" smtClean="0">
                          <a:solidFill>
                            <a:srgbClr val="323294"/>
                          </a:solidFill>
                          <a:latin typeface="Helvetica" charset="0"/>
                          <a:ea typeface="Helvetica" charset="0"/>
                          <a:cs typeface="Helvetica" charset="0"/>
                        </a:rPr>
                        <a:t> </a:t>
                      </a:r>
                      <a:r>
                        <a:rPr lang="en-GB" sz="2400" kern="1200" dirty="0" err="1" smtClean="0">
                          <a:solidFill>
                            <a:srgbClr val="323294"/>
                          </a:solidFill>
                          <a:latin typeface="Helvetica" charset="0"/>
                          <a:ea typeface="Helvetica" charset="0"/>
                          <a:cs typeface="Helvetica" charset="0"/>
                        </a:rPr>
                        <a:t>netwerk</a:t>
                      </a:r>
                      <a:endParaRPr lang="en-GB" sz="2400" kern="1200" dirty="0">
                        <a:solidFill>
                          <a:srgbClr val="323294"/>
                        </a:solidFill>
                        <a:latin typeface="Helvetica" charset="0"/>
                        <a:ea typeface="Helvetica" charset="0"/>
                        <a:cs typeface="Helvetica"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400" kern="1200" dirty="0" smtClean="0">
                        <a:solidFill>
                          <a:srgbClr val="323294"/>
                        </a:solidFill>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2400" kern="1200" dirty="0" smtClean="0">
                        <a:solidFill>
                          <a:srgbClr val="323294"/>
                        </a:solidFill>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2400" kern="1200" dirty="0" smtClean="0">
                          <a:solidFill>
                            <a:srgbClr val="323294"/>
                          </a:solidFill>
                          <a:latin typeface="Helvetica" charset="0"/>
                          <a:ea typeface="Helvetica" charset="0"/>
                          <a:cs typeface="Helvetica" charset="0"/>
                        </a:rPr>
                        <a:t>Minder sociale en culturele hulpbronnen </a:t>
                      </a:r>
                    </a:p>
                  </a:txBody>
                  <a:tcPr/>
                </a:tc>
                <a:extLst>
                  <a:ext uri="{0D108BD9-81ED-4DB2-BD59-A6C34878D82A}">
                    <a16:rowId xmlns:a16="http://schemas.microsoft.com/office/drawing/2014/main" val="10002"/>
                  </a:ext>
                </a:extLst>
              </a:tr>
              <a:tr h="714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2400" kern="1200" dirty="0" smtClean="0">
                          <a:solidFill>
                            <a:srgbClr val="323294"/>
                          </a:solidFill>
                          <a:latin typeface="Helvetica" charset="0"/>
                          <a:ea typeface="Helvetica" charset="0"/>
                          <a:cs typeface="Helvetica" charset="0"/>
                        </a:rPr>
                        <a:t>Kritisch-strategische omgang </a:t>
                      </a:r>
                      <a:br>
                        <a:rPr lang="nl-BE" sz="2400" kern="1200" dirty="0" smtClean="0">
                          <a:solidFill>
                            <a:srgbClr val="323294"/>
                          </a:solidFill>
                          <a:latin typeface="Helvetica" charset="0"/>
                          <a:ea typeface="Helvetica" charset="0"/>
                          <a:cs typeface="Helvetica" charset="0"/>
                        </a:rPr>
                      </a:br>
                      <a:r>
                        <a:rPr lang="nl-BE" sz="2400" kern="1200" dirty="0" smtClean="0">
                          <a:solidFill>
                            <a:srgbClr val="323294"/>
                          </a:solidFill>
                          <a:latin typeface="Helvetica" charset="0"/>
                          <a:ea typeface="Helvetica" charset="0"/>
                          <a:cs typeface="Helvetica" charset="0"/>
                        </a:rPr>
                        <a:t>met veelheid aan informatie</a:t>
                      </a:r>
                    </a:p>
                    <a:p>
                      <a:endParaRPr lang="en-GB" sz="2400" kern="1200" dirty="0">
                        <a:solidFill>
                          <a:srgbClr val="323294"/>
                        </a:solidFill>
                        <a:latin typeface="Helvetica" charset="0"/>
                        <a:ea typeface="Helvetica" charset="0"/>
                        <a:cs typeface="Helvetica" charset="0"/>
                      </a:endParaRPr>
                    </a:p>
                  </a:txBody>
                  <a:tcPr/>
                </a:tc>
                <a:tc vMerge="1">
                  <a:txBody>
                    <a:bodyPr/>
                    <a:lstStyle/>
                    <a:p>
                      <a:endParaRPr lang="en-GB" sz="2400" dirty="0"/>
                    </a:p>
                  </a:txBody>
                  <a:tcPr/>
                </a:tc>
                <a:extLst>
                  <a:ext uri="{0D108BD9-81ED-4DB2-BD59-A6C34878D82A}">
                    <a16:rowId xmlns:a16="http://schemas.microsoft.com/office/drawing/2014/main" val="10003"/>
                  </a:ext>
                </a:extLst>
              </a:tr>
              <a:tr h="714680">
                <a:tc>
                  <a:txBody>
                    <a:bodyPr/>
                    <a:lstStyle/>
                    <a:p>
                      <a:r>
                        <a:rPr lang="nl-BE" sz="2400" kern="1200" dirty="0" smtClean="0">
                          <a:solidFill>
                            <a:srgbClr val="323294"/>
                          </a:solidFill>
                          <a:latin typeface="Helvetica" charset="0"/>
                          <a:ea typeface="Helvetica" charset="0"/>
                          <a:cs typeface="Helvetica" charset="0"/>
                        </a:rPr>
                        <a:t>Tijdig en trefzeker kiezen</a:t>
                      </a:r>
                      <a:endParaRPr lang="en-GB" sz="2400" kern="1200" dirty="0">
                        <a:solidFill>
                          <a:srgbClr val="323294"/>
                        </a:solidFill>
                        <a:latin typeface="Helvetica" charset="0"/>
                        <a:ea typeface="Helvetica" charset="0"/>
                        <a:cs typeface="Helvetica"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rgbClr val="323294"/>
                          </a:solidFill>
                          <a:latin typeface="Helvetica" charset="0"/>
                          <a:ea typeface="Helvetica" charset="0"/>
                          <a:cs typeface="Helvetica" charset="0"/>
                        </a:rPr>
                        <a:t>Later</a:t>
                      </a:r>
                      <a:r>
                        <a:rPr lang="en-GB" sz="2400" kern="1200" baseline="0" dirty="0" smtClean="0">
                          <a:solidFill>
                            <a:srgbClr val="323294"/>
                          </a:solidFill>
                          <a:latin typeface="Helvetica" charset="0"/>
                          <a:ea typeface="Helvetica" charset="0"/>
                          <a:cs typeface="Helvetica" charset="0"/>
                        </a:rPr>
                        <a:t> </a:t>
                      </a:r>
                      <a:r>
                        <a:rPr lang="en-GB" sz="2400" kern="1200" baseline="0" dirty="0" err="1" smtClean="0">
                          <a:solidFill>
                            <a:srgbClr val="323294"/>
                          </a:solidFill>
                          <a:latin typeface="Helvetica" charset="0"/>
                          <a:ea typeface="Helvetica" charset="0"/>
                          <a:cs typeface="Helvetica" charset="0"/>
                        </a:rPr>
                        <a:t>en</a:t>
                      </a:r>
                      <a:r>
                        <a:rPr lang="en-GB" sz="2400" kern="1200" baseline="0" dirty="0" smtClean="0">
                          <a:solidFill>
                            <a:srgbClr val="323294"/>
                          </a:solidFill>
                          <a:latin typeface="Helvetica" charset="0"/>
                          <a:ea typeface="Helvetica" charset="0"/>
                          <a:cs typeface="Helvetica" charset="0"/>
                        </a:rPr>
                        <a:t> </a:t>
                      </a:r>
                      <a:r>
                        <a:rPr lang="en-GB" sz="2400" kern="1200" dirty="0" smtClean="0">
                          <a:solidFill>
                            <a:srgbClr val="323294"/>
                          </a:solidFill>
                          <a:latin typeface="Helvetica" charset="0"/>
                          <a:ea typeface="Helvetica" charset="0"/>
                          <a:cs typeface="Helvetica" charset="0"/>
                        </a:rPr>
                        <a:t>minder </a:t>
                      </a:r>
                      <a:r>
                        <a:rPr lang="en-GB" sz="2400" kern="1200" dirty="0" err="1" smtClean="0">
                          <a:solidFill>
                            <a:srgbClr val="323294"/>
                          </a:solidFill>
                          <a:latin typeface="Helvetica" charset="0"/>
                          <a:ea typeface="Helvetica" charset="0"/>
                          <a:cs typeface="Helvetica" charset="0"/>
                        </a:rPr>
                        <a:t>geïnformeerd</a:t>
                      </a:r>
                      <a:r>
                        <a:rPr lang="en-GB" sz="2400" kern="1200" dirty="0" smtClean="0">
                          <a:solidFill>
                            <a:srgbClr val="323294"/>
                          </a:solidFill>
                          <a:latin typeface="Helvetica" charset="0"/>
                          <a:ea typeface="Helvetica" charset="0"/>
                          <a:cs typeface="Helvetica" charset="0"/>
                        </a:rPr>
                        <a:t> </a:t>
                      </a:r>
                      <a:r>
                        <a:rPr lang="en-GB" sz="2400" kern="1200" dirty="0" err="1" smtClean="0">
                          <a:solidFill>
                            <a:srgbClr val="323294"/>
                          </a:solidFill>
                          <a:latin typeface="Helvetica" charset="0"/>
                          <a:ea typeface="Helvetica" charset="0"/>
                          <a:cs typeface="Helvetica" charset="0"/>
                        </a:rPr>
                        <a:t>kiezen</a:t>
                      </a:r>
                      <a:r>
                        <a:rPr lang="en-GB" sz="2400" kern="1200" dirty="0" smtClean="0">
                          <a:solidFill>
                            <a:srgbClr val="323294"/>
                          </a:solidFill>
                          <a:latin typeface="Helvetica" charset="0"/>
                          <a:ea typeface="Helvetica" charset="0"/>
                          <a:cs typeface="Helvetica" charset="0"/>
                        </a:rPr>
                        <a:t>. </a:t>
                      </a:r>
                      <a:br>
                        <a:rPr lang="en-GB" sz="2400" kern="1200" dirty="0" smtClean="0">
                          <a:solidFill>
                            <a:srgbClr val="323294"/>
                          </a:solidFill>
                          <a:latin typeface="Helvetica" charset="0"/>
                          <a:ea typeface="Helvetica" charset="0"/>
                          <a:cs typeface="Helvetica" charset="0"/>
                        </a:rPr>
                      </a:br>
                      <a:r>
                        <a:rPr lang="en-GB" sz="2400" kern="1200" dirty="0" smtClean="0">
                          <a:solidFill>
                            <a:srgbClr val="323294"/>
                          </a:solidFill>
                          <a:latin typeface="Helvetica" charset="0"/>
                          <a:ea typeface="Helvetica" charset="0"/>
                          <a:cs typeface="Helvetica" charset="0"/>
                        </a:rPr>
                        <a:t>Meer </a:t>
                      </a:r>
                      <a:r>
                        <a:rPr lang="en-GB" sz="2400" kern="1200" dirty="0" err="1" smtClean="0">
                          <a:solidFill>
                            <a:srgbClr val="323294"/>
                          </a:solidFill>
                          <a:latin typeface="Helvetica" charset="0"/>
                          <a:ea typeface="Helvetica" charset="0"/>
                          <a:cs typeface="Helvetica" charset="0"/>
                        </a:rPr>
                        <a:t>onzekerheid</a:t>
                      </a:r>
                      <a:r>
                        <a:rPr lang="en-GB" sz="2400" kern="1200" dirty="0" smtClean="0">
                          <a:solidFill>
                            <a:srgbClr val="323294"/>
                          </a:solidFill>
                          <a:latin typeface="Helvetica" charset="0"/>
                          <a:ea typeface="Helvetica" charset="0"/>
                          <a:cs typeface="Helvetica" charset="0"/>
                        </a:rPr>
                        <a:t> </a:t>
                      </a:r>
                    </a:p>
                  </a:txBody>
                  <a:tcPr/>
                </a:tc>
                <a:extLst>
                  <a:ext uri="{0D108BD9-81ED-4DB2-BD59-A6C34878D82A}">
                    <a16:rowId xmlns:a16="http://schemas.microsoft.com/office/drawing/2014/main" val="10004"/>
                  </a:ext>
                </a:extLst>
              </a:tr>
              <a:tr h="714680">
                <a:tc>
                  <a:txBody>
                    <a:bodyPr/>
                    <a:lstStyle/>
                    <a:p>
                      <a:r>
                        <a:rPr lang="en-GB" sz="2400" kern="1200" dirty="0" smtClean="0">
                          <a:solidFill>
                            <a:srgbClr val="323294"/>
                          </a:solidFill>
                          <a:latin typeface="Helvetica" charset="0"/>
                          <a:ea typeface="Helvetica" charset="0"/>
                          <a:cs typeface="Helvetica" charset="0"/>
                        </a:rPr>
                        <a:t>Minder </a:t>
                      </a:r>
                      <a:r>
                        <a:rPr lang="en-GB" sz="2400" kern="1200" dirty="0" err="1" smtClean="0">
                          <a:solidFill>
                            <a:srgbClr val="323294"/>
                          </a:solidFill>
                          <a:latin typeface="Helvetica" charset="0"/>
                          <a:ea typeface="Helvetica" charset="0"/>
                          <a:cs typeface="Helvetica" charset="0"/>
                        </a:rPr>
                        <a:t>afhankelijk</a:t>
                      </a:r>
                      <a:r>
                        <a:rPr lang="en-GB" sz="2400" kern="1200" dirty="0" smtClean="0">
                          <a:solidFill>
                            <a:srgbClr val="323294"/>
                          </a:solidFill>
                          <a:latin typeface="Helvetica" charset="0"/>
                          <a:ea typeface="Helvetica" charset="0"/>
                          <a:cs typeface="Helvetica" charset="0"/>
                        </a:rPr>
                        <a:t> van de </a:t>
                      </a:r>
                      <a:r>
                        <a:rPr lang="en-GB" sz="2400" kern="1200" dirty="0" err="1" smtClean="0">
                          <a:solidFill>
                            <a:srgbClr val="323294"/>
                          </a:solidFill>
                          <a:latin typeface="Helvetica" charset="0"/>
                          <a:ea typeface="Helvetica" charset="0"/>
                          <a:cs typeface="Helvetica" charset="0"/>
                        </a:rPr>
                        <a:t>lagere</a:t>
                      </a:r>
                      <a:r>
                        <a:rPr lang="en-GB" sz="2400" kern="1200" dirty="0" smtClean="0">
                          <a:solidFill>
                            <a:srgbClr val="323294"/>
                          </a:solidFill>
                          <a:latin typeface="Helvetica" charset="0"/>
                          <a:ea typeface="Helvetica" charset="0"/>
                          <a:cs typeface="Helvetica" charset="0"/>
                        </a:rPr>
                        <a:t> school </a:t>
                      </a:r>
                      <a:endParaRPr lang="en-GB" sz="2400" kern="1200" dirty="0">
                        <a:solidFill>
                          <a:srgbClr val="323294"/>
                        </a:solidFill>
                        <a:latin typeface="Helvetica" charset="0"/>
                        <a:ea typeface="Helvetica" charset="0"/>
                        <a:cs typeface="Helvetica"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kern="1200" dirty="0" smtClean="0">
                          <a:solidFill>
                            <a:srgbClr val="323294"/>
                          </a:solidFill>
                          <a:latin typeface="Helvetica" charset="0"/>
                          <a:ea typeface="Helvetica" charset="0"/>
                          <a:cs typeface="Helvetica" charset="0"/>
                        </a:rPr>
                        <a:t>Meer </a:t>
                      </a:r>
                      <a:r>
                        <a:rPr lang="en-GB" sz="2400" kern="1200" dirty="0" err="1" smtClean="0">
                          <a:solidFill>
                            <a:srgbClr val="323294"/>
                          </a:solidFill>
                          <a:latin typeface="Helvetica" charset="0"/>
                          <a:ea typeface="Helvetica" charset="0"/>
                          <a:cs typeface="Helvetica" charset="0"/>
                        </a:rPr>
                        <a:t>afhankelijk</a:t>
                      </a:r>
                      <a:r>
                        <a:rPr lang="en-GB" sz="2400" kern="1200" dirty="0" smtClean="0">
                          <a:solidFill>
                            <a:srgbClr val="323294"/>
                          </a:solidFill>
                          <a:latin typeface="Helvetica" charset="0"/>
                          <a:ea typeface="Helvetica" charset="0"/>
                          <a:cs typeface="Helvetica" charset="0"/>
                        </a:rPr>
                        <a:t> van </a:t>
                      </a:r>
                      <a:r>
                        <a:rPr lang="en-GB" sz="2400" kern="1200" dirty="0" err="1" smtClean="0">
                          <a:solidFill>
                            <a:srgbClr val="323294"/>
                          </a:solidFill>
                          <a:latin typeface="Helvetica" charset="0"/>
                          <a:ea typeface="Helvetica" charset="0"/>
                          <a:cs typeface="Helvetica" charset="0"/>
                        </a:rPr>
                        <a:t>informatie</a:t>
                      </a:r>
                      <a:r>
                        <a:rPr lang="en-GB" sz="2400" kern="1200" dirty="0" smtClean="0">
                          <a:solidFill>
                            <a:srgbClr val="323294"/>
                          </a:solidFill>
                          <a:latin typeface="Helvetica" charset="0"/>
                          <a:ea typeface="Helvetica" charset="0"/>
                          <a:cs typeface="Helvetica" charset="0"/>
                        </a:rPr>
                        <a:t> van de </a:t>
                      </a:r>
                      <a:r>
                        <a:rPr lang="en-GB" sz="2400" kern="1200" dirty="0" err="1" smtClean="0">
                          <a:solidFill>
                            <a:srgbClr val="323294"/>
                          </a:solidFill>
                          <a:latin typeface="Helvetica" charset="0"/>
                          <a:ea typeface="Helvetica" charset="0"/>
                          <a:cs typeface="Helvetica" charset="0"/>
                        </a:rPr>
                        <a:t>lagere</a:t>
                      </a:r>
                      <a:r>
                        <a:rPr lang="en-GB" sz="2400" kern="1200" dirty="0" smtClean="0">
                          <a:solidFill>
                            <a:srgbClr val="323294"/>
                          </a:solidFill>
                          <a:latin typeface="Helvetica" charset="0"/>
                          <a:ea typeface="Helvetica" charset="0"/>
                          <a:cs typeface="Helvetica" charset="0"/>
                        </a:rPr>
                        <a:t> school </a:t>
                      </a:r>
                    </a:p>
                    <a:p>
                      <a:endParaRPr lang="en-GB" sz="2400" kern="1200" dirty="0">
                        <a:solidFill>
                          <a:srgbClr val="323294"/>
                        </a:solidFill>
                        <a:latin typeface="Helvetica" charset="0"/>
                        <a:ea typeface="Helvetica" charset="0"/>
                        <a:cs typeface="Helvetica"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679886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a:solidFill>
                  <a:schemeClr val="bg1"/>
                </a:solidFill>
                <a:latin typeface="Helvetica Light" charset="0"/>
                <a:ea typeface="Helvetica Light" charset="0"/>
                <a:cs typeface="Helvetica Light" charset="0"/>
              </a:rPr>
              <a:t>Keuzeprocessen van </a:t>
            </a:r>
            <a:r>
              <a:rPr lang="nl-BE" sz="4800" b="1" dirty="0" smtClean="0">
                <a:solidFill>
                  <a:schemeClr val="bg1"/>
                </a:solidFill>
                <a:latin typeface="Helvetica Light" charset="0"/>
                <a:ea typeface="Helvetica Light" charset="0"/>
                <a:cs typeface="Helvetica Light" charset="0"/>
              </a:rPr>
              <a:t>ouders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kunnen we doen?</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1799739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kunnen</a:t>
            </a:r>
            <a:r>
              <a:rPr lang="en-GB" b="1" dirty="0" smtClean="0">
                <a:solidFill>
                  <a:srgbClr val="323294"/>
                </a:solidFill>
                <a:latin typeface="Helvetica" charset="0"/>
                <a:ea typeface="Helvetica" charset="0"/>
                <a:cs typeface="Helvetica" charset="0"/>
              </a:rPr>
              <a:t> we </a:t>
            </a:r>
            <a:r>
              <a:rPr lang="en-GB" b="1" dirty="0" err="1" smtClean="0">
                <a:solidFill>
                  <a:srgbClr val="323294"/>
                </a:solidFill>
                <a:latin typeface="Helvetica" charset="0"/>
                <a:ea typeface="Helvetica" charset="0"/>
                <a:cs typeface="Helvetica" charset="0"/>
              </a:rPr>
              <a:t>doen</a:t>
            </a:r>
            <a:r>
              <a:rPr lang="en-GB" b="1" dirty="0" smtClean="0">
                <a:solidFill>
                  <a:srgbClr val="323294"/>
                </a:solidFill>
                <a:latin typeface="Helvetica" charset="0"/>
                <a:ea typeface="Helvetica" charset="0"/>
                <a:cs typeface="Helvetica" charset="0"/>
              </a:rPr>
              <a:t>? </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863724"/>
            <a:ext cx="10515600" cy="4351338"/>
          </a:xfrm>
        </p:spPr>
        <p:txBody>
          <a:bodyPr/>
          <a:lstStyle/>
          <a:p>
            <a:r>
              <a:rPr lang="en-GB" dirty="0" smtClean="0">
                <a:solidFill>
                  <a:srgbClr val="323294"/>
                </a:solidFill>
                <a:latin typeface="Helvetica" charset="0"/>
                <a:ea typeface="Helvetica" charset="0"/>
                <a:cs typeface="Helvetica" charset="0"/>
                <a:hlinkClick r:id="rId3"/>
              </a:rPr>
              <a:t>Kind- </a:t>
            </a:r>
            <a:r>
              <a:rPr lang="en-GB" dirty="0">
                <a:solidFill>
                  <a:srgbClr val="323294"/>
                </a:solidFill>
                <a:latin typeface="Helvetica" charset="0"/>
                <a:ea typeface="Helvetica" charset="0"/>
                <a:cs typeface="Helvetica" charset="0"/>
                <a:hlinkClick r:id="rId3"/>
              </a:rPr>
              <a:t>en ouderwebsite </a:t>
            </a:r>
            <a:endParaRPr lang="en-GB" dirty="0">
              <a:solidFill>
                <a:srgbClr val="323294"/>
              </a:solidFill>
              <a:latin typeface="Helvetica" charset="0"/>
              <a:ea typeface="Helvetica" charset="0"/>
              <a:cs typeface="Helvetica" charset="0"/>
            </a:endParaRPr>
          </a:p>
          <a:p>
            <a:pPr lvl="1"/>
            <a:r>
              <a:rPr lang="en-GB" dirty="0">
                <a:solidFill>
                  <a:srgbClr val="27A78D"/>
                </a:solidFill>
                <a:latin typeface="Helvetica" charset="0"/>
                <a:ea typeface="Helvetica" charset="0"/>
                <a:cs typeface="Helvetica" charset="0"/>
                <a:hlinkClick r:id="rId4"/>
              </a:rPr>
              <a:t>Tijdlijn</a:t>
            </a:r>
            <a:r>
              <a:rPr lang="en-GB" dirty="0">
                <a:solidFill>
                  <a:srgbClr val="27A78D"/>
                </a:solidFill>
                <a:latin typeface="Helvetica" charset="0"/>
                <a:ea typeface="Helvetica" charset="0"/>
                <a:cs typeface="Helvetica" charset="0"/>
              </a:rPr>
              <a:t> </a:t>
            </a:r>
          </a:p>
          <a:p>
            <a:pPr lvl="1"/>
            <a:r>
              <a:rPr lang="en-GB" dirty="0" err="1">
                <a:solidFill>
                  <a:srgbClr val="27A78D"/>
                </a:solidFill>
                <a:latin typeface="Helvetica" charset="0"/>
                <a:ea typeface="Helvetica" charset="0"/>
                <a:cs typeface="Helvetica" charset="0"/>
                <a:hlinkClick r:id="rId5"/>
              </a:rPr>
              <a:t>Vind</a:t>
            </a:r>
            <a:r>
              <a:rPr lang="en-GB" dirty="0">
                <a:solidFill>
                  <a:srgbClr val="27A78D"/>
                </a:solidFill>
                <a:latin typeface="Helvetica" charset="0"/>
                <a:ea typeface="Helvetica" charset="0"/>
                <a:cs typeface="Helvetica" charset="0"/>
                <a:hlinkClick r:id="rId5"/>
              </a:rPr>
              <a:t> </a:t>
            </a:r>
            <a:r>
              <a:rPr lang="en-GB" dirty="0" err="1">
                <a:solidFill>
                  <a:srgbClr val="27A78D"/>
                </a:solidFill>
                <a:latin typeface="Helvetica" charset="0"/>
                <a:ea typeface="Helvetica" charset="0"/>
                <a:cs typeface="Helvetica" charset="0"/>
                <a:hlinkClick r:id="rId5"/>
              </a:rPr>
              <a:t>een</a:t>
            </a:r>
            <a:r>
              <a:rPr lang="en-GB" dirty="0">
                <a:solidFill>
                  <a:srgbClr val="27A78D"/>
                </a:solidFill>
                <a:latin typeface="Helvetica" charset="0"/>
                <a:ea typeface="Helvetica" charset="0"/>
                <a:cs typeface="Helvetica" charset="0"/>
                <a:hlinkClick r:id="rId5"/>
              </a:rPr>
              <a:t> studierichting </a:t>
            </a:r>
            <a:endParaRPr lang="en-GB" dirty="0">
              <a:solidFill>
                <a:srgbClr val="27A78D"/>
              </a:solidFill>
              <a:latin typeface="Helvetica" charset="0"/>
              <a:ea typeface="Helvetica" charset="0"/>
              <a:cs typeface="Helvetica" charset="0"/>
            </a:endParaRPr>
          </a:p>
          <a:p>
            <a:pPr lvl="2"/>
            <a:r>
              <a:rPr lang="en-GB" dirty="0">
                <a:solidFill>
                  <a:srgbClr val="27A78D"/>
                </a:solidFill>
                <a:latin typeface="Helvetica" charset="0"/>
                <a:ea typeface="Helvetica" charset="0"/>
                <a:cs typeface="Helvetica" charset="0"/>
                <a:hlinkClick r:id="rId6"/>
              </a:rPr>
              <a:t>Test je </a:t>
            </a:r>
            <a:r>
              <a:rPr lang="en-GB" dirty="0" err="1">
                <a:solidFill>
                  <a:srgbClr val="27A78D"/>
                </a:solidFill>
                <a:latin typeface="Helvetica" charset="0"/>
                <a:ea typeface="Helvetica" charset="0"/>
                <a:cs typeface="Helvetica" charset="0"/>
                <a:hlinkClick r:id="rId6"/>
              </a:rPr>
              <a:t>kennis</a:t>
            </a:r>
            <a:r>
              <a:rPr lang="en-GB" dirty="0">
                <a:solidFill>
                  <a:srgbClr val="27A78D"/>
                </a:solidFill>
                <a:latin typeface="Helvetica" charset="0"/>
                <a:ea typeface="Helvetica" charset="0"/>
                <a:cs typeface="Helvetica" charset="0"/>
                <a:hlinkClick r:id="rId6"/>
              </a:rPr>
              <a:t> /</a:t>
            </a:r>
            <a:r>
              <a:rPr lang="en-GB" dirty="0" err="1">
                <a:solidFill>
                  <a:srgbClr val="27A78D"/>
                </a:solidFill>
                <a:latin typeface="Helvetica" charset="0"/>
                <a:ea typeface="Helvetica" charset="0"/>
                <a:cs typeface="Helvetica" charset="0"/>
                <a:hlinkClick r:id="rId6"/>
              </a:rPr>
              <a:t>misvattingen</a:t>
            </a:r>
            <a:endParaRPr lang="en-GB" dirty="0">
              <a:solidFill>
                <a:srgbClr val="27A78D"/>
              </a:solidFill>
              <a:latin typeface="Helvetica" charset="0"/>
              <a:ea typeface="Helvetica" charset="0"/>
              <a:cs typeface="Helvetica" charset="0"/>
            </a:endParaRPr>
          </a:p>
          <a:p>
            <a:pPr lvl="2"/>
            <a:r>
              <a:rPr lang="en-GB" dirty="0">
                <a:solidFill>
                  <a:srgbClr val="27A78D"/>
                </a:solidFill>
                <a:latin typeface="Helvetica" charset="0"/>
                <a:ea typeface="Helvetica" charset="0"/>
                <a:cs typeface="Helvetica" charset="0"/>
                <a:hlinkClick r:id="rId7"/>
              </a:rPr>
              <a:t>Filmpje SO </a:t>
            </a:r>
            <a:endParaRPr lang="en-GB" dirty="0">
              <a:solidFill>
                <a:srgbClr val="27A78D"/>
              </a:solidFill>
              <a:latin typeface="Helvetica" charset="0"/>
              <a:ea typeface="Helvetica" charset="0"/>
              <a:cs typeface="Helvetica" charset="0"/>
            </a:endParaRPr>
          </a:p>
          <a:p>
            <a:pPr lvl="1"/>
            <a:r>
              <a:rPr lang="en-GB" dirty="0" err="1">
                <a:solidFill>
                  <a:srgbClr val="27A78D"/>
                </a:solidFill>
                <a:latin typeface="Helvetica" charset="0"/>
                <a:ea typeface="Helvetica" charset="0"/>
                <a:cs typeface="Helvetica" charset="0"/>
                <a:hlinkClick r:id="rId8"/>
              </a:rPr>
              <a:t>Vind</a:t>
            </a:r>
            <a:r>
              <a:rPr lang="en-GB" dirty="0">
                <a:solidFill>
                  <a:srgbClr val="27A78D"/>
                </a:solidFill>
                <a:latin typeface="Helvetica" charset="0"/>
                <a:ea typeface="Helvetica" charset="0"/>
                <a:cs typeface="Helvetica" charset="0"/>
                <a:hlinkClick r:id="rId8"/>
              </a:rPr>
              <a:t> </a:t>
            </a:r>
            <a:r>
              <a:rPr lang="en-GB" dirty="0" err="1">
                <a:solidFill>
                  <a:srgbClr val="27A78D"/>
                </a:solidFill>
                <a:latin typeface="Helvetica" charset="0"/>
                <a:ea typeface="Helvetica" charset="0"/>
                <a:cs typeface="Helvetica" charset="0"/>
                <a:hlinkClick r:id="rId8"/>
              </a:rPr>
              <a:t>een</a:t>
            </a:r>
            <a:r>
              <a:rPr lang="en-GB" dirty="0">
                <a:solidFill>
                  <a:srgbClr val="27A78D"/>
                </a:solidFill>
                <a:latin typeface="Helvetica" charset="0"/>
                <a:ea typeface="Helvetica" charset="0"/>
                <a:cs typeface="Helvetica" charset="0"/>
                <a:hlinkClick r:id="rId8"/>
              </a:rPr>
              <a:t> school </a:t>
            </a:r>
            <a:endParaRPr lang="en-GB" dirty="0">
              <a:solidFill>
                <a:srgbClr val="27A78D"/>
              </a:solidFill>
              <a:latin typeface="Helvetica" charset="0"/>
              <a:ea typeface="Helvetica" charset="0"/>
              <a:cs typeface="Helvetica" charset="0"/>
            </a:endParaRPr>
          </a:p>
          <a:p>
            <a:r>
              <a:rPr lang="en-GB" dirty="0" err="1">
                <a:solidFill>
                  <a:srgbClr val="323294"/>
                </a:solidFill>
                <a:latin typeface="Helvetica" charset="0"/>
                <a:ea typeface="Helvetica" charset="0"/>
                <a:cs typeface="Helvetica" charset="0"/>
                <a:hlinkClick r:id="rId9"/>
              </a:rPr>
              <a:t>Invulrooster</a:t>
            </a:r>
            <a:r>
              <a:rPr lang="en-GB" dirty="0">
                <a:solidFill>
                  <a:srgbClr val="323294"/>
                </a:solidFill>
                <a:latin typeface="Helvetica" charset="0"/>
                <a:ea typeface="Helvetica" charset="0"/>
                <a:cs typeface="Helvetica" charset="0"/>
                <a:hlinkClick r:id="rId9"/>
              </a:rPr>
              <a:t> info secundaire </a:t>
            </a:r>
            <a:r>
              <a:rPr lang="en-GB" dirty="0" err="1">
                <a:solidFill>
                  <a:srgbClr val="323294"/>
                </a:solidFill>
                <a:latin typeface="Helvetica" charset="0"/>
                <a:ea typeface="Helvetica" charset="0"/>
                <a:cs typeface="Helvetica" charset="0"/>
                <a:hlinkClick r:id="rId9"/>
              </a:rPr>
              <a:t>scholen</a:t>
            </a:r>
            <a:endParaRPr lang="en-GB" dirty="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dirty="0" smtClean="0">
              <a:solidFill>
                <a:srgbClr val="323294"/>
              </a:solidFill>
              <a:latin typeface="Helvetica" charset="0"/>
              <a:ea typeface="Helvetica" charset="0"/>
              <a:cs typeface="Helvetica" charset="0"/>
            </a:endParaRPr>
          </a:p>
        </p:txBody>
      </p:sp>
      <p:pic>
        <p:nvPicPr>
          <p:cNvPr id="4" name="Afbeelding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224370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783171" y="1780142"/>
            <a:ext cx="9144000" cy="2387600"/>
          </a:xfrm>
        </p:spPr>
        <p:txBody>
          <a:bodyPr>
            <a:normAutofit/>
          </a:bodyPr>
          <a:lstStyle/>
          <a:p>
            <a:r>
              <a:rPr lang="en-GB" sz="4800" b="1" dirty="0" err="1" smtClean="0">
                <a:solidFill>
                  <a:schemeClr val="bg1"/>
                </a:solidFill>
                <a:latin typeface="Helvetica Light" charset="0"/>
                <a:ea typeface="Helvetica Light" charset="0"/>
                <a:cs typeface="Helvetica Light" charset="0"/>
              </a:rPr>
              <a:t>Rol</a:t>
            </a:r>
            <a:r>
              <a:rPr lang="en-GB" sz="4800" b="1" dirty="0" smtClean="0">
                <a:solidFill>
                  <a:schemeClr val="bg1"/>
                </a:solidFill>
                <a:latin typeface="Helvetica Light" charset="0"/>
                <a:ea typeface="Helvetica Light" charset="0"/>
                <a:cs typeface="Helvetica Light" charset="0"/>
              </a:rPr>
              <a:t> van de </a:t>
            </a:r>
            <a:r>
              <a:rPr lang="en-GB" sz="4800" b="1" dirty="0" err="1" smtClean="0">
                <a:solidFill>
                  <a:schemeClr val="bg1"/>
                </a:solidFill>
                <a:latin typeface="Helvetica Light" charset="0"/>
                <a:ea typeface="Helvetica Light" charset="0"/>
                <a:cs typeface="Helvetica Light" charset="0"/>
              </a:rPr>
              <a:t>lagere</a:t>
            </a:r>
            <a:r>
              <a:rPr lang="en-GB" sz="4800" b="1" dirty="0" smtClean="0">
                <a:solidFill>
                  <a:schemeClr val="bg1"/>
                </a:solidFill>
                <a:latin typeface="Helvetica Light" charset="0"/>
                <a:ea typeface="Helvetica Light" charset="0"/>
                <a:cs typeface="Helvetica Light" charset="0"/>
              </a:rPr>
              <a:t> school in het keuzeproces van </a:t>
            </a:r>
            <a:r>
              <a:rPr lang="en-GB" sz="4800" b="1" dirty="0" err="1" smtClean="0">
                <a:solidFill>
                  <a:schemeClr val="bg1"/>
                </a:solidFill>
                <a:latin typeface="Helvetica Light" charset="0"/>
                <a:ea typeface="Helvetica Light" charset="0"/>
                <a:cs typeface="Helvetica Light" charset="0"/>
              </a:rPr>
              <a:t>ouders</a:t>
            </a:r>
            <a:endParaRPr lang="en-GB" sz="4800" b="1" dirty="0">
              <a:solidFill>
                <a:schemeClr val="bg1"/>
              </a:solidFill>
              <a:latin typeface="Helvetica Light" charset="0"/>
              <a:ea typeface="Helvetica Light" charset="0"/>
              <a:cs typeface="Helvetica Light" charset="0"/>
            </a:endParaRPr>
          </a:p>
        </p:txBody>
      </p:sp>
    </p:spTree>
    <p:extLst>
      <p:ext uri="{BB962C8B-B14F-4D97-AF65-F5344CB8AC3E}">
        <p14:creationId xmlns:p14="http://schemas.microsoft.com/office/powerpoint/2010/main" val="7596333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smtClean="0">
                <a:solidFill>
                  <a:schemeClr val="bg1"/>
                </a:solidFill>
                <a:latin typeface="Helvetica Light" charset="0"/>
                <a:ea typeface="Helvetica Light" charset="0"/>
                <a:cs typeface="Helvetica Light" charset="0"/>
              </a:rPr>
              <a:t>Rol van de lagere school in het keuzeproces van ouders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weten we?</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31525345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NL" b="1" dirty="0">
                <a:solidFill>
                  <a:srgbClr val="323294"/>
                </a:solidFill>
                <a:latin typeface="Helvetica" charset="0"/>
                <a:ea typeface="Helvetica" charset="0"/>
                <a:cs typeface="Helvetica" charset="0"/>
              </a:rPr>
              <a:t>Rollen en verwachtingen ouders </a:t>
            </a:r>
          </a:p>
        </p:txBody>
      </p:sp>
      <p:sp>
        <p:nvSpPr>
          <p:cNvPr id="3" name="Tijdelijke aanduiding voor inhoud 2"/>
          <p:cNvSpPr>
            <a:spLocks noGrp="1"/>
          </p:cNvSpPr>
          <p:nvPr>
            <p:ph idx="1"/>
          </p:nvPr>
        </p:nvSpPr>
        <p:spPr>
          <a:xfrm>
            <a:off x="665922" y="1690688"/>
            <a:ext cx="10515600" cy="4351338"/>
          </a:xfrm>
        </p:spPr>
        <p:txBody>
          <a:bodyPr>
            <a:normAutofit fontScale="92500" lnSpcReduction="20000"/>
          </a:bodyPr>
          <a:lstStyle/>
          <a:p>
            <a:pPr marL="0" indent="0">
              <a:buNone/>
            </a:pPr>
            <a:r>
              <a:rPr lang="nl-BE" sz="3000" dirty="0" smtClean="0">
                <a:solidFill>
                  <a:srgbClr val="323294"/>
                </a:solidFill>
                <a:latin typeface="Helvetica" panose="020B0604020202020204" pitchFamily="34" charset="0"/>
                <a:cs typeface="Helvetica" panose="020B0604020202020204" pitchFamily="34" charset="0"/>
              </a:rPr>
              <a:t>Ouders kiezen</a:t>
            </a:r>
            <a:endParaRPr lang="nl-BE" sz="3000" dirty="0">
              <a:solidFill>
                <a:srgbClr val="323294"/>
              </a:solidFill>
              <a:latin typeface="Helvetica" panose="020B0604020202020204" pitchFamily="34" charset="0"/>
              <a:cs typeface="Helvetica" panose="020B0604020202020204" pitchFamily="34" charset="0"/>
            </a:endParaRPr>
          </a:p>
          <a:p>
            <a:pPr marL="0" indent="0">
              <a:buNone/>
            </a:pPr>
            <a:r>
              <a:rPr lang="nl-BE" dirty="0" smtClean="0">
                <a:latin typeface="Helvetica" panose="020B0604020202020204" pitchFamily="34" charset="0"/>
                <a:cs typeface="Helvetica" panose="020B0604020202020204" pitchFamily="34" charset="0"/>
              </a:rPr>
              <a:t>	</a:t>
            </a:r>
            <a:r>
              <a:rPr lang="nl-BE" dirty="0">
                <a:solidFill>
                  <a:srgbClr val="27A78D"/>
                </a:solidFill>
                <a:latin typeface="Helvetica" panose="020B0604020202020204" pitchFamily="34" charset="0"/>
                <a:cs typeface="Helvetica" panose="020B0604020202020204" pitchFamily="34" charset="0"/>
              </a:rPr>
              <a:t>L</a:t>
            </a:r>
            <a:r>
              <a:rPr lang="nl-BE" dirty="0" smtClean="0">
                <a:solidFill>
                  <a:srgbClr val="27A78D"/>
                </a:solidFill>
                <a:latin typeface="Helvetica" panose="020B0604020202020204" pitchFamily="34" charset="0"/>
                <a:cs typeface="Helvetica" panose="020B0604020202020204" pitchFamily="34" charset="0"/>
              </a:rPr>
              <a:t>agere school: informatief en adviserend</a:t>
            </a:r>
          </a:p>
          <a:p>
            <a:pPr marL="0" indent="0">
              <a:buNone/>
            </a:pPr>
            <a:endParaRPr lang="nl-BE" dirty="0" smtClean="0">
              <a:latin typeface="Helvetica" panose="020B0604020202020204" pitchFamily="34" charset="0"/>
              <a:cs typeface="Helvetica" panose="020B0604020202020204" pitchFamily="34" charset="0"/>
            </a:endParaRPr>
          </a:p>
          <a:p>
            <a:pPr marL="0" indent="0">
              <a:spcAft>
                <a:spcPts val="600"/>
              </a:spcAft>
              <a:buNone/>
            </a:pPr>
            <a:r>
              <a:rPr lang="nl-BE" sz="3000" dirty="0">
                <a:solidFill>
                  <a:srgbClr val="323294"/>
                </a:solidFill>
                <a:latin typeface="Helvetica" panose="020B0604020202020204" pitchFamily="34" charset="0"/>
                <a:cs typeface="Helvetica" panose="020B0604020202020204" pitchFamily="34" charset="0"/>
              </a:rPr>
              <a:t>V</a:t>
            </a:r>
            <a:r>
              <a:rPr lang="nl-BE" sz="3000" dirty="0" smtClean="0">
                <a:solidFill>
                  <a:srgbClr val="323294"/>
                </a:solidFill>
                <a:latin typeface="Helvetica" panose="020B0604020202020204" pitchFamily="34" charset="0"/>
                <a:cs typeface="Helvetica" panose="020B0604020202020204" pitchFamily="34" charset="0"/>
              </a:rPr>
              <a:t>erwachtingen </a:t>
            </a:r>
            <a:r>
              <a:rPr lang="nl-BE" sz="3000" dirty="0">
                <a:solidFill>
                  <a:srgbClr val="323294"/>
                </a:solidFill>
                <a:latin typeface="Helvetica" panose="020B0604020202020204" pitchFamily="34" charset="0"/>
                <a:cs typeface="Helvetica" panose="020B0604020202020204" pitchFamily="34" charset="0"/>
              </a:rPr>
              <a:t>en afhankelijkheid van de lagere school variëren</a:t>
            </a:r>
          </a:p>
          <a:p>
            <a:pPr lvl="1">
              <a:spcAft>
                <a:spcPts val="600"/>
              </a:spcAft>
              <a:buFont typeface="Calibri" panose="020F0502020204030204" pitchFamily="34" charset="0"/>
              <a:buChar char="~"/>
            </a:pPr>
            <a:r>
              <a:rPr lang="nl-BE" sz="2600" dirty="0">
                <a:solidFill>
                  <a:srgbClr val="27A78D"/>
                </a:solidFill>
                <a:latin typeface="Helvetica" panose="020B0604020202020204" pitchFamily="34" charset="0"/>
                <a:cs typeface="Helvetica" panose="020B0604020202020204" pitchFamily="34" charset="0"/>
              </a:rPr>
              <a:t>Kennis </a:t>
            </a:r>
          </a:p>
          <a:p>
            <a:pPr lvl="1">
              <a:spcAft>
                <a:spcPts val="600"/>
              </a:spcAft>
              <a:buFont typeface="Calibri" panose="020F0502020204030204" pitchFamily="34" charset="0"/>
              <a:buChar char="~"/>
            </a:pPr>
            <a:r>
              <a:rPr lang="nl-BE" sz="2600" dirty="0">
                <a:solidFill>
                  <a:srgbClr val="27A78D"/>
                </a:solidFill>
                <a:latin typeface="Helvetica" panose="020B0604020202020204" pitchFamily="34" charset="0"/>
                <a:cs typeface="Helvetica" panose="020B0604020202020204" pitchFamily="34" charset="0"/>
              </a:rPr>
              <a:t>Toegang tot informatie</a:t>
            </a:r>
          </a:p>
          <a:p>
            <a:pPr lvl="1">
              <a:spcAft>
                <a:spcPts val="600"/>
              </a:spcAft>
              <a:buFont typeface="Calibri" panose="020F0502020204030204" pitchFamily="34" charset="0"/>
              <a:buChar char="~"/>
            </a:pPr>
            <a:r>
              <a:rPr lang="nl-BE" sz="2600" dirty="0" smtClean="0">
                <a:solidFill>
                  <a:srgbClr val="27A78D"/>
                </a:solidFill>
                <a:latin typeface="Helvetica" panose="020B0604020202020204" pitchFamily="34" charset="0"/>
                <a:cs typeface="Helvetica" panose="020B0604020202020204" pitchFamily="34" charset="0"/>
              </a:rPr>
              <a:t>Twijfel over studie- (school)keuze</a:t>
            </a:r>
            <a:endParaRPr lang="nl-BE" sz="2600" dirty="0">
              <a:solidFill>
                <a:srgbClr val="27A78D"/>
              </a:solidFill>
              <a:latin typeface="Helvetica" panose="020B0604020202020204" pitchFamily="34" charset="0"/>
              <a:cs typeface="Helvetica" panose="020B0604020202020204" pitchFamily="34" charset="0"/>
            </a:endParaRPr>
          </a:p>
          <a:p>
            <a:pPr marL="0" indent="0">
              <a:buNone/>
            </a:pPr>
            <a:endParaRPr lang="nl-BE" dirty="0" smtClean="0"/>
          </a:p>
          <a:p>
            <a:pPr marL="0" indent="0">
              <a:buNone/>
            </a:pPr>
            <a:endParaRPr lang="nl-BE" dirty="0" smtClean="0"/>
          </a:p>
          <a:p>
            <a:pPr marL="0" indent="0">
              <a:buNone/>
            </a:pPr>
            <a:r>
              <a:rPr lang="nl-BE" sz="2000" dirty="0"/>
              <a:t> </a:t>
            </a:r>
            <a:endParaRPr lang="nl-BE" dirty="0"/>
          </a:p>
          <a:p>
            <a:pPr lvl="1">
              <a:buFontTx/>
              <a:buChar char="-"/>
            </a:pPr>
            <a:endParaRPr lang="en-GB" dirty="0" smtClean="0"/>
          </a:p>
          <a:p>
            <a:pPr lvl="1">
              <a:buFontTx/>
              <a:buChar char="-"/>
            </a:pPr>
            <a:endParaRPr lang="en-GB" dirty="0"/>
          </a:p>
          <a:p>
            <a:pPr lvl="1">
              <a:buFontTx/>
              <a:buChar char="-"/>
            </a:pPr>
            <a:endParaRPr lang="nl-BE" dirty="0"/>
          </a:p>
          <a:p>
            <a:pPr lvl="1">
              <a:buFontTx/>
              <a:buChar char="-"/>
            </a:pPr>
            <a:endParaRPr lang="en-GB" dirty="0"/>
          </a:p>
          <a:p>
            <a:pPr>
              <a:buFontTx/>
              <a:buChar char="-"/>
            </a:pPr>
            <a:endParaRPr lang="nl-BE" dirty="0"/>
          </a:p>
          <a:p>
            <a:pPr>
              <a:buFontTx/>
              <a:buChar char="-"/>
            </a:pPr>
            <a:endParaRPr lang="nl-BE"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042845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900545" y="637311"/>
            <a:ext cx="9795164" cy="5832763"/>
          </a:xfrm>
        </p:spPr>
        <p:txBody>
          <a:bodyPr>
            <a:noAutofit/>
          </a:bodyPr>
          <a:lstStyle/>
          <a:p>
            <a:pPr marL="0" indent="0" algn="just">
              <a:spcAft>
                <a:spcPts val="600"/>
              </a:spcAft>
              <a:buNone/>
            </a:pPr>
            <a:r>
              <a:rPr lang="nl-BE" sz="2200" i="1" dirty="0" smtClean="0">
                <a:solidFill>
                  <a:srgbClr val="323294"/>
                </a:solidFill>
                <a:latin typeface="Helvetica" panose="020B0604020202020204" pitchFamily="34" charset="0"/>
                <a:cs typeface="Helvetica" panose="020B0604020202020204" pitchFamily="34" charset="0"/>
              </a:rPr>
              <a:t>“</a:t>
            </a:r>
            <a:r>
              <a:rPr lang="nl-BE" sz="2200" b="1" i="1" dirty="0" smtClean="0">
                <a:solidFill>
                  <a:srgbClr val="323294"/>
                </a:solidFill>
                <a:latin typeface="Helvetica" panose="020B0604020202020204" pitchFamily="34" charset="0"/>
                <a:cs typeface="Helvetica" panose="020B0604020202020204" pitchFamily="34" charset="0"/>
              </a:rPr>
              <a:t>Zij kunnen meestal beter volgen dan mij</a:t>
            </a:r>
            <a:r>
              <a:rPr lang="nl-BE" sz="2200" i="1" dirty="0" smtClean="0">
                <a:solidFill>
                  <a:srgbClr val="323294"/>
                </a:solidFill>
                <a:latin typeface="Helvetica" panose="020B0604020202020204" pitchFamily="34" charset="0"/>
                <a:cs typeface="Helvetica" panose="020B0604020202020204" pitchFamily="34" charset="0"/>
              </a:rPr>
              <a:t>, omdat zij lesgeven en punten geven, weten ze er meer over dan mij. Wij doen samen huiswerken en al maar meer dingen heb ik niet. </a:t>
            </a:r>
            <a:r>
              <a:rPr lang="nl-BE" sz="2200" b="1" i="1" dirty="0" smtClean="0">
                <a:solidFill>
                  <a:srgbClr val="323294"/>
                </a:solidFill>
                <a:latin typeface="Helvetica" panose="020B0604020202020204" pitchFamily="34" charset="0"/>
                <a:cs typeface="Helvetica" panose="020B0604020202020204" pitchFamily="34" charset="0"/>
              </a:rPr>
              <a:t>Zij hebben </a:t>
            </a:r>
            <a:r>
              <a:rPr lang="nl-BE" sz="2200" b="1" i="1" dirty="0">
                <a:solidFill>
                  <a:srgbClr val="323294"/>
                </a:solidFill>
                <a:latin typeface="Helvetica" panose="020B0604020202020204" pitchFamily="34" charset="0"/>
                <a:cs typeface="Helvetica" panose="020B0604020202020204" pitchFamily="34" charset="0"/>
              </a:rPr>
              <a:t>beter zicht op </a:t>
            </a:r>
            <a:r>
              <a:rPr lang="nl-BE" sz="2200" b="1" i="1" dirty="0" smtClean="0">
                <a:solidFill>
                  <a:srgbClr val="323294"/>
                </a:solidFill>
                <a:latin typeface="Helvetica" panose="020B0604020202020204" pitchFamily="34" charset="0"/>
                <a:cs typeface="Helvetica" panose="020B0604020202020204" pitchFamily="34" charset="0"/>
              </a:rPr>
              <a:t>haar</a:t>
            </a:r>
            <a:r>
              <a:rPr lang="nl-BE" sz="2200" i="1" dirty="0" smtClean="0">
                <a:solidFill>
                  <a:srgbClr val="323294"/>
                </a:solidFill>
                <a:latin typeface="Helvetica" panose="020B0604020202020204" pitchFamily="34" charset="0"/>
                <a:cs typeface="Helvetica" panose="020B0604020202020204" pitchFamily="34" charset="0"/>
              </a:rPr>
              <a:t>. </a:t>
            </a:r>
            <a:r>
              <a:rPr lang="nl-BE" sz="2200" i="1" dirty="0">
                <a:solidFill>
                  <a:srgbClr val="323294"/>
                </a:solidFill>
                <a:latin typeface="Helvetica" panose="020B0604020202020204" pitchFamily="34" charset="0"/>
                <a:cs typeface="Helvetica" panose="020B0604020202020204" pitchFamily="34" charset="0"/>
              </a:rPr>
              <a:t>Dan kan ik als ik vraag </a:t>
            </a:r>
            <a:r>
              <a:rPr lang="nl-BE" sz="2200" i="1" dirty="0" smtClean="0">
                <a:solidFill>
                  <a:srgbClr val="323294"/>
                </a:solidFill>
                <a:latin typeface="Helvetica" panose="020B0604020202020204" pitchFamily="34" charset="0"/>
                <a:cs typeface="Helvetica" panose="020B0604020202020204" pitchFamily="34" charset="0"/>
              </a:rPr>
              <a:t>aan </a:t>
            </a:r>
            <a:r>
              <a:rPr lang="nl-BE" sz="2200" i="1" dirty="0">
                <a:solidFill>
                  <a:srgbClr val="323294"/>
                </a:solidFill>
                <a:latin typeface="Helvetica" panose="020B0604020202020204" pitchFamily="34" charset="0"/>
                <a:cs typeface="Helvetica" panose="020B0604020202020204" pitchFamily="34" charset="0"/>
              </a:rPr>
              <a:t>de leerkracht, </a:t>
            </a:r>
            <a:r>
              <a:rPr lang="nl-BE" sz="2200" i="1" dirty="0" smtClean="0">
                <a:solidFill>
                  <a:srgbClr val="323294"/>
                </a:solidFill>
                <a:latin typeface="Helvetica" panose="020B0604020202020204" pitchFamily="34" charset="0"/>
                <a:cs typeface="Helvetica" panose="020B0604020202020204" pitchFamily="34" charset="0"/>
              </a:rPr>
              <a:t>welke punten, </a:t>
            </a:r>
            <a:r>
              <a:rPr lang="nl-BE" sz="2200" b="1" i="1" dirty="0">
                <a:solidFill>
                  <a:srgbClr val="323294"/>
                </a:solidFill>
                <a:latin typeface="Helvetica" panose="020B0604020202020204" pitchFamily="34" charset="0"/>
                <a:cs typeface="Helvetica" panose="020B0604020202020204" pitchFamily="34" charset="0"/>
              </a:rPr>
              <a:t>welke richting, welke school</a:t>
            </a:r>
            <a:r>
              <a:rPr lang="nl-BE" sz="2200" i="1" dirty="0">
                <a:solidFill>
                  <a:srgbClr val="323294"/>
                </a:solidFill>
                <a:latin typeface="Helvetica" panose="020B0604020202020204" pitchFamily="34" charset="0"/>
                <a:cs typeface="Helvetica" panose="020B0604020202020204" pitchFamily="34" charset="0"/>
              </a:rPr>
              <a:t>, en met die karakter van mijn dochter, </a:t>
            </a:r>
            <a:r>
              <a:rPr lang="nl-BE" sz="2200" b="1" i="1" dirty="0">
                <a:solidFill>
                  <a:srgbClr val="323294"/>
                </a:solidFill>
                <a:latin typeface="Helvetica" panose="020B0604020202020204" pitchFamily="34" charset="0"/>
                <a:cs typeface="Helvetica" panose="020B0604020202020204" pitchFamily="34" charset="0"/>
              </a:rPr>
              <a:t>kunnen zij eigenlijk beter beslissen dan ons</a:t>
            </a:r>
            <a:r>
              <a:rPr lang="nl-BE" sz="2200" i="1" dirty="0">
                <a:solidFill>
                  <a:srgbClr val="323294"/>
                </a:solidFill>
                <a:latin typeface="Helvetica" panose="020B0604020202020204" pitchFamily="34" charset="0"/>
                <a:cs typeface="Helvetica" panose="020B0604020202020204" pitchFamily="34" charset="0"/>
              </a:rPr>
              <a:t> ook. </a:t>
            </a:r>
            <a:r>
              <a:rPr lang="nl-BE" sz="2200" b="1" i="1" dirty="0">
                <a:solidFill>
                  <a:srgbClr val="323294"/>
                </a:solidFill>
                <a:latin typeface="Helvetica" panose="020B0604020202020204" pitchFamily="34" charset="0"/>
                <a:cs typeface="Helvetica" panose="020B0604020202020204" pitchFamily="34" charset="0"/>
              </a:rPr>
              <a:t>En als we goed overeenkomen met de school kunnen we haar samen ergens plaatsen</a:t>
            </a:r>
            <a:r>
              <a:rPr lang="nl-BE" sz="2200" b="1" i="1" dirty="0" smtClean="0">
                <a:solidFill>
                  <a:srgbClr val="323294"/>
                </a:solidFill>
                <a:latin typeface="Helvetica" panose="020B0604020202020204" pitchFamily="34" charset="0"/>
                <a:cs typeface="Helvetica" panose="020B0604020202020204" pitchFamily="34" charset="0"/>
              </a:rPr>
              <a:t>.</a:t>
            </a:r>
            <a:r>
              <a:rPr lang="nl-BE" sz="2200" i="1" dirty="0" smtClean="0">
                <a:solidFill>
                  <a:srgbClr val="323294"/>
                </a:solidFill>
                <a:latin typeface="Helvetica" panose="020B0604020202020204" pitchFamily="34" charset="0"/>
                <a:cs typeface="Helvetica" panose="020B0604020202020204" pitchFamily="34" charset="0"/>
              </a:rPr>
              <a:t>“</a:t>
            </a:r>
          </a:p>
          <a:p>
            <a:pPr marL="0" indent="0" algn="just">
              <a:buNone/>
            </a:pPr>
            <a:endParaRPr lang="nl-BE" sz="2200" i="1" dirty="0">
              <a:latin typeface="Helvetica" panose="020B0604020202020204" pitchFamily="34" charset="0"/>
              <a:cs typeface="Helvetica" panose="020B0604020202020204" pitchFamily="34" charset="0"/>
            </a:endParaRPr>
          </a:p>
          <a:p>
            <a:pPr marL="0" indent="0" algn="just">
              <a:spcAft>
                <a:spcPts val="600"/>
              </a:spcAft>
              <a:buNone/>
            </a:pPr>
            <a:r>
              <a:rPr lang="nl-BE" sz="2200" i="1" dirty="0" smtClean="0">
                <a:solidFill>
                  <a:srgbClr val="27A78D"/>
                </a:solidFill>
                <a:latin typeface="Helvetica" panose="020B0604020202020204" pitchFamily="34" charset="0"/>
                <a:cs typeface="Helvetica" panose="020B0604020202020204" pitchFamily="34" charset="0"/>
              </a:rPr>
              <a:t>“</a:t>
            </a:r>
            <a:r>
              <a:rPr lang="nl-BE" sz="2200" b="1" i="1" dirty="0">
                <a:solidFill>
                  <a:srgbClr val="27A78D"/>
                </a:solidFill>
                <a:latin typeface="Helvetica" panose="020B0604020202020204" pitchFamily="34" charset="0"/>
                <a:cs typeface="Helvetica" panose="020B0604020202020204" pitchFamily="34" charset="0"/>
              </a:rPr>
              <a:t>Het zou wel leuk zijn</a:t>
            </a:r>
            <a:r>
              <a:rPr lang="nl-BE" sz="2200" i="1" dirty="0">
                <a:solidFill>
                  <a:srgbClr val="27A78D"/>
                </a:solidFill>
                <a:latin typeface="Helvetica" panose="020B0604020202020204" pitchFamily="34" charset="0"/>
                <a:cs typeface="Helvetica" panose="020B0604020202020204" pitchFamily="34" charset="0"/>
              </a:rPr>
              <a:t>, omdat ik wel graag allerlei verschillende informatiebronnen heb. Zodat je uw keuze kunt afwegen, dus </a:t>
            </a:r>
            <a:r>
              <a:rPr lang="nl-BE" sz="2200" b="1" i="1" dirty="0">
                <a:solidFill>
                  <a:srgbClr val="27A78D"/>
                </a:solidFill>
                <a:latin typeface="Helvetica" panose="020B0604020202020204" pitchFamily="34" charset="0"/>
                <a:cs typeface="Helvetica" panose="020B0604020202020204" pitchFamily="34" charset="0"/>
              </a:rPr>
              <a:t>'k zou het wel fijn vinden</a:t>
            </a:r>
            <a:r>
              <a:rPr lang="nl-BE" sz="2200" i="1" dirty="0">
                <a:solidFill>
                  <a:srgbClr val="27A78D"/>
                </a:solidFill>
                <a:latin typeface="Helvetica" panose="020B0604020202020204" pitchFamily="34" charset="0"/>
                <a:cs typeface="Helvetica" panose="020B0604020202020204" pitchFamily="34" charset="0"/>
              </a:rPr>
              <a:t> mochten ze zeggen: "wij zien hem daarvoor". </a:t>
            </a:r>
            <a:br>
              <a:rPr lang="nl-BE" sz="2200" i="1" dirty="0">
                <a:solidFill>
                  <a:srgbClr val="27A78D"/>
                </a:solidFill>
                <a:latin typeface="Helvetica" panose="020B0604020202020204" pitchFamily="34" charset="0"/>
                <a:cs typeface="Helvetica" panose="020B0604020202020204" pitchFamily="34" charset="0"/>
              </a:rPr>
            </a:br>
            <a:r>
              <a:rPr lang="nl-BE" sz="2200" i="1" dirty="0">
                <a:solidFill>
                  <a:srgbClr val="27A78D"/>
                </a:solidFill>
                <a:latin typeface="Helvetica" panose="020B0604020202020204" pitchFamily="34" charset="0"/>
                <a:cs typeface="Helvetica" panose="020B0604020202020204" pitchFamily="34" charset="0"/>
              </a:rPr>
              <a:t>Het wil ook niet zeggen dat zij gelijk hebben, maar ik hou wel... Ik vind dat ook wel leuk om te denken van: "ok, hoe denken wij, hoe denken zij" en zien we daar... “ </a:t>
            </a:r>
            <a:endParaRPr lang="nl-BE" sz="2200" i="1" dirty="0" smtClean="0">
              <a:solidFill>
                <a:srgbClr val="27A78D"/>
              </a:solidFill>
              <a:latin typeface="Helvetica" panose="020B0604020202020204" pitchFamily="34" charset="0"/>
              <a:cs typeface="Helvetica" panose="020B0604020202020204" pitchFamily="34" charset="0"/>
            </a:endParaRPr>
          </a:p>
          <a:p>
            <a:pPr marL="0" indent="0" algn="just">
              <a:spcAft>
                <a:spcPts val="600"/>
              </a:spcAft>
              <a:buNone/>
            </a:pPr>
            <a:r>
              <a:rPr lang="nl-BE" sz="2200" i="1" dirty="0">
                <a:solidFill>
                  <a:srgbClr val="323294"/>
                </a:solidFill>
                <a:latin typeface="Helvetica" panose="020B0604020202020204" pitchFamily="34" charset="0"/>
                <a:cs typeface="Helvetica" panose="020B0604020202020204" pitchFamily="34" charset="0"/>
              </a:rPr>
              <a:t>“De schoolkeuze… Goh, daar heeft Zeno zijn school … eigenlijk niets mee te maken.”</a:t>
            </a:r>
          </a:p>
          <a:p>
            <a:pPr marL="0" indent="0" algn="just">
              <a:spcAft>
                <a:spcPts val="600"/>
              </a:spcAft>
              <a:buNone/>
            </a:pPr>
            <a:endParaRPr lang="nl-BE" sz="2400" i="1" dirty="0" smtClean="0">
              <a:solidFill>
                <a:srgbClr val="27A78D"/>
              </a:solidFill>
              <a:latin typeface="Helvetica" panose="020B0604020202020204" pitchFamily="34" charset="0"/>
              <a:cs typeface="Helvetica" panose="020B0604020202020204" pitchFamily="34"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203747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7310"/>
            <a:ext cx="10515600" cy="1325563"/>
          </a:xfrm>
        </p:spPr>
        <p:txBody>
          <a:bodyPr>
            <a:normAutofit/>
          </a:bodyPr>
          <a:lstStyle/>
          <a:p>
            <a:pPr algn="ctr"/>
            <a:r>
              <a:rPr lang="nl-NL" b="1" dirty="0">
                <a:solidFill>
                  <a:srgbClr val="323294"/>
                </a:solidFill>
                <a:latin typeface="Helvetica Bold Oblique"/>
              </a:rPr>
              <a:t>Ondersteuning</a:t>
            </a:r>
            <a:r>
              <a:rPr lang="nl-NL" sz="4000" dirty="0" smtClean="0"/>
              <a:t> </a:t>
            </a:r>
            <a:r>
              <a:rPr lang="nl-NL" b="1" dirty="0">
                <a:solidFill>
                  <a:srgbClr val="323294"/>
                </a:solidFill>
                <a:latin typeface="Helvetica Bold Oblique"/>
              </a:rPr>
              <a:t>vanuit de lagere school</a:t>
            </a:r>
          </a:p>
        </p:txBody>
      </p:sp>
      <p:sp>
        <p:nvSpPr>
          <p:cNvPr id="3" name="Tijdelijke aanduiding voor inhoud 2"/>
          <p:cNvSpPr>
            <a:spLocks noGrp="1"/>
          </p:cNvSpPr>
          <p:nvPr>
            <p:ph idx="1"/>
          </p:nvPr>
        </p:nvSpPr>
        <p:spPr>
          <a:xfrm>
            <a:off x="838200" y="1029791"/>
            <a:ext cx="10515600" cy="5629924"/>
          </a:xfrm>
        </p:spPr>
        <p:txBody>
          <a:bodyPr>
            <a:noAutofit/>
          </a:bodyPr>
          <a:lstStyle/>
          <a:p>
            <a:pPr>
              <a:spcAft>
                <a:spcPts val="600"/>
              </a:spcAft>
            </a:pPr>
            <a:r>
              <a:rPr lang="nl-NL" dirty="0" smtClean="0">
                <a:solidFill>
                  <a:srgbClr val="323294"/>
                </a:solidFill>
                <a:latin typeface="Helvetica" panose="020B0604020202020204" pitchFamily="34" charset="0"/>
                <a:cs typeface="Helvetica" panose="020B0604020202020204" pitchFamily="34" charset="0"/>
              </a:rPr>
              <a:t>Start veelal in het 6</a:t>
            </a:r>
            <a:r>
              <a:rPr lang="nl-NL" baseline="30000" dirty="0" smtClean="0">
                <a:solidFill>
                  <a:srgbClr val="323294"/>
                </a:solidFill>
                <a:latin typeface="Helvetica" panose="020B0604020202020204" pitchFamily="34" charset="0"/>
                <a:cs typeface="Helvetica" panose="020B0604020202020204" pitchFamily="34" charset="0"/>
              </a:rPr>
              <a:t>de</a:t>
            </a:r>
            <a:endParaRPr lang="nl-NL" dirty="0">
              <a:solidFill>
                <a:srgbClr val="323294"/>
              </a:solidFill>
              <a:latin typeface="Helvetica" panose="020B0604020202020204" pitchFamily="34" charset="0"/>
              <a:cs typeface="Helvetica" panose="020B0604020202020204" pitchFamily="34" charset="0"/>
            </a:endParaRPr>
          </a:p>
          <a:p>
            <a:r>
              <a:rPr lang="nl-NL" dirty="0" smtClean="0">
                <a:solidFill>
                  <a:srgbClr val="323294"/>
                </a:solidFill>
                <a:latin typeface="Helvetica" panose="020B0604020202020204" pitchFamily="34" charset="0"/>
                <a:cs typeface="Helvetica" panose="020B0604020202020204" pitchFamily="34" charset="0"/>
              </a:rPr>
              <a:t>Zwaartepunt </a:t>
            </a:r>
            <a:r>
              <a:rPr lang="nl-NL" dirty="0">
                <a:solidFill>
                  <a:srgbClr val="323294"/>
                </a:solidFill>
                <a:latin typeface="Helvetica" panose="020B0604020202020204" pitchFamily="34" charset="0"/>
                <a:cs typeface="Helvetica" panose="020B0604020202020204" pitchFamily="34" charset="0"/>
              </a:rPr>
              <a:t>= </a:t>
            </a:r>
            <a:r>
              <a:rPr lang="nl-NL" dirty="0" smtClean="0">
                <a:solidFill>
                  <a:srgbClr val="323294"/>
                </a:solidFill>
                <a:latin typeface="Helvetica" panose="020B0604020202020204" pitchFamily="34" charset="0"/>
                <a:cs typeface="Helvetica" panose="020B0604020202020204" pitchFamily="34" charset="0"/>
              </a:rPr>
              <a:t>leerlingen</a:t>
            </a:r>
            <a:endParaRPr lang="nl-NL" dirty="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r>
              <a:rPr lang="nl-NL" i="1" dirty="0" smtClean="0">
                <a:solidFill>
                  <a:srgbClr val="27A78D"/>
                </a:solidFill>
                <a:latin typeface="Helvetica" panose="020B0604020202020204" pitchFamily="34" charset="0"/>
                <a:cs typeface="Helvetica" panose="020B0604020202020204" pitchFamily="34" charset="0"/>
              </a:rPr>
              <a:t>Komt niet altijd binnen</a:t>
            </a:r>
          </a:p>
          <a:p>
            <a:pPr>
              <a:spcAft>
                <a:spcPts val="600"/>
              </a:spcAft>
            </a:pPr>
            <a:r>
              <a:rPr lang="nl-NL" dirty="0">
                <a:solidFill>
                  <a:srgbClr val="323294"/>
                </a:solidFill>
                <a:latin typeface="Helvetica" panose="020B0604020202020204" pitchFamily="34" charset="0"/>
                <a:cs typeface="Helvetica" panose="020B0604020202020204" pitchFamily="34" charset="0"/>
              </a:rPr>
              <a:t>Focus op (studie) advies &gt; </a:t>
            </a:r>
            <a:r>
              <a:rPr lang="nl-NL" dirty="0" smtClean="0">
                <a:solidFill>
                  <a:srgbClr val="323294"/>
                </a:solidFill>
                <a:latin typeface="Helvetica" panose="020B0604020202020204" pitchFamily="34" charset="0"/>
                <a:cs typeface="Helvetica" panose="020B0604020202020204" pitchFamily="34" charset="0"/>
              </a:rPr>
              <a:t>keuzeproces</a:t>
            </a:r>
            <a:endParaRPr lang="nl-NL" dirty="0">
              <a:solidFill>
                <a:srgbClr val="323294"/>
              </a:solidFill>
              <a:latin typeface="Helvetica" panose="020B0604020202020204" pitchFamily="34" charset="0"/>
              <a:cs typeface="Helvetica" panose="020B0604020202020204" pitchFamily="34" charset="0"/>
            </a:endParaRPr>
          </a:p>
          <a:p>
            <a:r>
              <a:rPr lang="nl-NL" dirty="0" smtClean="0">
                <a:solidFill>
                  <a:srgbClr val="323294"/>
                </a:solidFill>
                <a:latin typeface="Helvetica" panose="020B0604020202020204" pitchFamily="34" charset="0"/>
                <a:cs typeface="Helvetica" panose="020B0604020202020204" pitchFamily="34" charset="0"/>
              </a:rPr>
              <a:t>Begin 6</a:t>
            </a:r>
            <a:r>
              <a:rPr lang="nl-NL" baseline="30000" dirty="0" smtClean="0">
                <a:solidFill>
                  <a:srgbClr val="323294"/>
                </a:solidFill>
                <a:latin typeface="Helvetica" panose="020B0604020202020204" pitchFamily="34" charset="0"/>
                <a:cs typeface="Helvetica" panose="020B0604020202020204" pitchFamily="34" charset="0"/>
              </a:rPr>
              <a:t>de</a:t>
            </a:r>
            <a:r>
              <a:rPr lang="nl-NL" dirty="0" smtClean="0">
                <a:solidFill>
                  <a:srgbClr val="323294"/>
                </a:solidFill>
                <a:latin typeface="Helvetica" panose="020B0604020202020204" pitchFamily="34" charset="0"/>
                <a:cs typeface="Helvetica" panose="020B0604020202020204" pitchFamily="34" charset="0"/>
              </a:rPr>
              <a:t> : niet </a:t>
            </a:r>
            <a:r>
              <a:rPr lang="nl-NL" dirty="0">
                <a:solidFill>
                  <a:srgbClr val="323294"/>
                </a:solidFill>
                <a:latin typeface="Helvetica" panose="020B0604020202020204" pitchFamily="34" charset="0"/>
                <a:cs typeface="Helvetica" panose="020B0604020202020204" pitchFamily="34" charset="0"/>
              </a:rPr>
              <a:t>proactief</a:t>
            </a:r>
          </a:p>
          <a:p>
            <a:pPr marL="457200" lvl="1" indent="0">
              <a:spcAft>
                <a:spcPts val="600"/>
              </a:spcAft>
              <a:buNone/>
            </a:pPr>
            <a:r>
              <a:rPr lang="nl-NL" i="1" dirty="0">
                <a:solidFill>
                  <a:srgbClr val="27A78D"/>
                </a:solidFill>
                <a:latin typeface="Helvetica" panose="020B0604020202020204" pitchFamily="34" charset="0"/>
                <a:cs typeface="Helvetica" panose="020B0604020202020204" pitchFamily="34" charset="0"/>
              </a:rPr>
              <a:t>‘er is nog tijd’ gaat niet altijd </a:t>
            </a:r>
            <a:r>
              <a:rPr lang="nl-NL" i="1" dirty="0" smtClean="0">
                <a:solidFill>
                  <a:srgbClr val="27A78D"/>
                </a:solidFill>
                <a:latin typeface="Helvetica" panose="020B0604020202020204" pitchFamily="34" charset="0"/>
                <a:cs typeface="Helvetica" panose="020B0604020202020204" pitchFamily="34" charset="0"/>
              </a:rPr>
              <a:t>op</a:t>
            </a:r>
            <a:endParaRPr lang="nl-NL" dirty="0" smtClean="0">
              <a:solidFill>
                <a:srgbClr val="323294"/>
              </a:solidFill>
              <a:latin typeface="Helvetica" panose="020B0604020202020204" pitchFamily="34" charset="0"/>
              <a:cs typeface="Helvetica" panose="020B0604020202020204" pitchFamily="34" charset="0"/>
            </a:endParaRPr>
          </a:p>
          <a:p>
            <a:r>
              <a:rPr lang="nl-NL" dirty="0">
                <a:solidFill>
                  <a:srgbClr val="323294"/>
                </a:solidFill>
                <a:latin typeface="Helvetica" panose="020B0604020202020204" pitchFamily="34" charset="0"/>
                <a:cs typeface="Helvetica" panose="020B0604020202020204" pitchFamily="34" charset="0"/>
              </a:rPr>
              <a:t>Blinde vlek</a:t>
            </a:r>
          </a:p>
          <a:p>
            <a:pPr lvl="1">
              <a:buFontTx/>
              <a:buChar char="-"/>
            </a:pPr>
            <a:r>
              <a:rPr lang="nl-NL" dirty="0" smtClean="0">
                <a:solidFill>
                  <a:srgbClr val="27A78D"/>
                </a:solidFill>
                <a:latin typeface="Helvetica" panose="020B0604020202020204" pitchFamily="34" charset="0"/>
                <a:cs typeface="Helvetica" panose="020B0604020202020204" pitchFamily="34" charset="0"/>
              </a:rPr>
              <a:t>Aanbod en dynamiek binnen de </a:t>
            </a:r>
            <a:r>
              <a:rPr lang="nl-NL" i="1" dirty="0" smtClean="0">
                <a:solidFill>
                  <a:srgbClr val="27A78D"/>
                </a:solidFill>
                <a:latin typeface="Helvetica" panose="020B0604020202020204" pitchFamily="34" charset="0"/>
                <a:cs typeface="Helvetica" panose="020B0604020202020204" pitchFamily="34" charset="0"/>
              </a:rPr>
              <a:t>keuzemarkt</a:t>
            </a:r>
            <a:r>
              <a:rPr lang="nl-NL" dirty="0" smtClean="0">
                <a:solidFill>
                  <a:srgbClr val="27A78D"/>
                </a:solidFill>
                <a:latin typeface="Helvetica" panose="020B0604020202020204" pitchFamily="34" charset="0"/>
                <a:cs typeface="Helvetica" panose="020B0604020202020204" pitchFamily="34" charset="0"/>
              </a:rPr>
              <a:t> </a:t>
            </a:r>
          </a:p>
          <a:p>
            <a:pPr lvl="1">
              <a:buFontTx/>
              <a:buChar char="-"/>
            </a:pPr>
            <a:r>
              <a:rPr lang="nl-NL" dirty="0" smtClean="0">
                <a:solidFill>
                  <a:srgbClr val="27A78D"/>
                </a:solidFill>
                <a:latin typeface="Helvetica" panose="020B0604020202020204" pitchFamily="34" charset="0"/>
                <a:cs typeface="Helvetica" panose="020B0604020202020204" pitchFamily="34" charset="0"/>
              </a:rPr>
              <a:t>Noden en verwachtingen ouders</a:t>
            </a: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484458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marL="0" indent="0" algn="ctr">
              <a:buNone/>
            </a:pPr>
            <a:r>
              <a:rPr lang="nl-BE" i="1" dirty="0">
                <a:solidFill>
                  <a:srgbClr val="27A78D"/>
                </a:solidFill>
                <a:latin typeface="Helvetica Oblique" charset="0"/>
                <a:ea typeface="Helvetica Oblique" charset="0"/>
                <a:cs typeface="Helvetica Oblique" charset="0"/>
              </a:rPr>
              <a:t>In zekere zin heb ik wel nog altijd het gevoel dat de school een beetje achterop hinkt, en 't CLB ook. In de zin van ja 'eigenlijk moet uw keuze gemaakt zijn in februari'. En 'k merk dat ze pas echt beginnen daarna. </a:t>
            </a:r>
            <a:endParaRPr lang="nl-NL" dirty="0">
              <a:solidFill>
                <a:srgbClr val="323294"/>
              </a:solidFill>
              <a:latin typeface="Helvetica" panose="020B0604020202020204" pitchFamily="34" charset="0"/>
              <a:cs typeface="Helvetica" panose="020B0604020202020204" pitchFamily="34" charset="0"/>
            </a:endParaRPr>
          </a:p>
          <a:p>
            <a:endParaRPr lang="en-GB" dirty="0"/>
          </a:p>
        </p:txBody>
      </p:sp>
    </p:spTree>
    <p:extLst>
      <p:ext uri="{BB962C8B-B14F-4D97-AF65-F5344CB8AC3E}">
        <p14:creationId xmlns:p14="http://schemas.microsoft.com/office/powerpoint/2010/main" val="22669637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6800" y="0"/>
            <a:ext cx="10515600" cy="1325563"/>
          </a:xfrm>
        </p:spPr>
        <p:txBody>
          <a:bodyPr>
            <a:normAutofit/>
          </a:bodyPr>
          <a:lstStyle/>
          <a:p>
            <a:pPr algn="ctr"/>
            <a:r>
              <a:rPr lang="nl-BE" sz="3600" b="1" dirty="0" smtClean="0">
                <a:solidFill>
                  <a:srgbClr val="323294"/>
                </a:solidFill>
                <a:latin typeface="Helvetica Bold Oblique"/>
              </a:rPr>
              <a:t>OC 1</a:t>
            </a:r>
            <a:r>
              <a:rPr lang="nl-BE" sz="3600" b="1" baseline="30000" dirty="0" smtClean="0">
                <a:solidFill>
                  <a:srgbClr val="323294"/>
                </a:solidFill>
                <a:latin typeface="Helvetica Bold Oblique"/>
              </a:rPr>
              <a:t>ste</a:t>
            </a:r>
            <a:r>
              <a:rPr lang="nl-BE" sz="3600" b="1" dirty="0" smtClean="0">
                <a:solidFill>
                  <a:srgbClr val="323294"/>
                </a:solidFill>
                <a:latin typeface="Helvetica Bold Oblique"/>
              </a:rPr>
              <a:t> trimester 6</a:t>
            </a:r>
            <a:r>
              <a:rPr lang="nl-BE" sz="3600" b="1" baseline="30000" dirty="0" smtClean="0">
                <a:solidFill>
                  <a:srgbClr val="323294"/>
                </a:solidFill>
                <a:latin typeface="Helvetica Bold Oblique"/>
              </a:rPr>
              <a:t>de </a:t>
            </a:r>
            <a:r>
              <a:rPr lang="nl-BE" sz="3600" b="1" dirty="0" smtClean="0">
                <a:solidFill>
                  <a:srgbClr val="323294"/>
                </a:solidFill>
                <a:latin typeface="Helvetica Bold Oblique"/>
              </a:rPr>
              <a:t>: interactie ouders-school</a:t>
            </a:r>
            <a:endParaRPr lang="en-GB" sz="3600" b="1" dirty="0">
              <a:solidFill>
                <a:srgbClr val="323294"/>
              </a:solidFill>
              <a:latin typeface="Helvetica Bold Oblique"/>
            </a:endParaRPr>
          </a:p>
        </p:txBody>
      </p:sp>
      <p:sp>
        <p:nvSpPr>
          <p:cNvPr id="3" name="Tijdelijke aanduiding voor inhoud 2"/>
          <p:cNvSpPr>
            <a:spLocks noGrp="1"/>
          </p:cNvSpPr>
          <p:nvPr>
            <p:ph idx="1"/>
          </p:nvPr>
        </p:nvSpPr>
        <p:spPr>
          <a:xfrm>
            <a:off x="838200" y="1624428"/>
            <a:ext cx="10515600" cy="4700172"/>
          </a:xfrm>
        </p:spPr>
        <p:txBody>
          <a:bodyPr>
            <a:normAutofit fontScale="62500" lnSpcReduction="20000"/>
          </a:bodyPr>
          <a:lstStyle/>
          <a:p>
            <a:pPr marL="457200" lvl="1" indent="0">
              <a:spcAft>
                <a:spcPts val="600"/>
              </a:spcAft>
              <a:buNone/>
            </a:pPr>
            <a:r>
              <a:rPr lang="nl-BE" sz="4500" b="1" dirty="0" smtClean="0">
                <a:solidFill>
                  <a:srgbClr val="27A78D"/>
                </a:solidFill>
                <a:latin typeface="Helvetica" panose="020B0604020202020204" pitchFamily="34" charset="0"/>
                <a:cs typeface="Helvetica" panose="020B0604020202020204" pitchFamily="34" charset="0"/>
              </a:rPr>
              <a:t>Hoge SES ouders </a:t>
            </a:r>
          </a:p>
          <a:p>
            <a:pPr marL="457200" lvl="1" indent="0">
              <a:spcAft>
                <a:spcPts val="600"/>
              </a:spcAft>
              <a:buNone/>
            </a:pPr>
            <a:r>
              <a:rPr lang="nl-BE" sz="4500" i="1" dirty="0">
                <a:solidFill>
                  <a:srgbClr val="323294"/>
                </a:solidFill>
                <a:latin typeface="Helvetica" panose="020B0604020202020204" pitchFamily="34" charset="0"/>
                <a:cs typeface="Helvetica" panose="020B0604020202020204" pitchFamily="34" charset="0"/>
              </a:rPr>
              <a:t>	</a:t>
            </a:r>
            <a:r>
              <a:rPr lang="nl-BE" sz="4500" dirty="0" smtClean="0">
                <a:solidFill>
                  <a:srgbClr val="323294"/>
                </a:solidFill>
                <a:latin typeface="Helvetica" panose="020B0604020202020204" pitchFamily="34" charset="0"/>
                <a:cs typeface="Helvetica" panose="020B0604020202020204" pitchFamily="34" charset="0"/>
              </a:rPr>
              <a:t>Minder nood aan uitwisseling</a:t>
            </a: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		</a:t>
            </a:r>
            <a:r>
              <a:rPr lang="nl-BE" sz="3300" dirty="0" smtClean="0">
                <a:solidFill>
                  <a:srgbClr val="323294"/>
                </a:solidFill>
                <a:latin typeface="Helvetica" panose="020B0604020202020204" pitchFamily="34" charset="0"/>
                <a:cs typeface="Helvetica" panose="020B0604020202020204" pitchFamily="34" charset="0"/>
              </a:rPr>
              <a:t>vaker al gekozen</a:t>
            </a: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		</a:t>
            </a:r>
            <a:r>
              <a:rPr lang="nl-BE" sz="3300" dirty="0" smtClean="0">
                <a:solidFill>
                  <a:srgbClr val="323294"/>
                </a:solidFill>
                <a:latin typeface="Helvetica" panose="020B0604020202020204" pitchFamily="34" charset="0"/>
                <a:cs typeface="Helvetica" panose="020B0604020202020204" pitchFamily="34" charset="0"/>
              </a:rPr>
              <a:t>informeren school over dynamieken bij inschrijvingen </a:t>
            </a: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	</a:t>
            </a:r>
            <a:r>
              <a:rPr lang="nl-BE" sz="3300" dirty="0" smtClean="0">
                <a:solidFill>
                  <a:srgbClr val="323294"/>
                </a:solidFill>
                <a:latin typeface="Helvetica" panose="020B0604020202020204" pitchFamily="34" charset="0"/>
                <a:cs typeface="Helvetica" panose="020B0604020202020204" pitchFamily="34" charset="0"/>
              </a:rPr>
              <a:t>	kritisch-realistisch </a:t>
            </a:r>
            <a:endParaRPr lang="nl-BE" sz="3300" dirty="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r>
              <a:rPr lang="nl-BE" sz="3300" dirty="0" smtClean="0">
                <a:solidFill>
                  <a:srgbClr val="323294"/>
                </a:solidFill>
                <a:latin typeface="Helvetica" panose="020B0604020202020204" pitchFamily="34" charset="0"/>
                <a:cs typeface="Helvetica" panose="020B0604020202020204" pitchFamily="34" charset="0"/>
              </a:rPr>
              <a:t>	</a:t>
            </a: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	</a:t>
            </a:r>
            <a:r>
              <a:rPr lang="nl-BE" sz="4500" dirty="0">
                <a:solidFill>
                  <a:srgbClr val="323294"/>
                </a:solidFill>
                <a:latin typeface="Helvetica" panose="020B0604020202020204" pitchFamily="34" charset="0"/>
                <a:cs typeface="Helvetica" panose="020B0604020202020204" pitchFamily="34" charset="0"/>
              </a:rPr>
              <a:t>I</a:t>
            </a:r>
            <a:r>
              <a:rPr lang="nl-BE" sz="4500" dirty="0" smtClean="0">
                <a:solidFill>
                  <a:srgbClr val="323294"/>
                </a:solidFill>
                <a:latin typeface="Helvetica" panose="020B0604020202020204" pitchFamily="34" charset="0"/>
                <a:cs typeface="Helvetica" panose="020B0604020202020204" pitchFamily="34" charset="0"/>
              </a:rPr>
              <a:t>ndien gewenst: </a:t>
            </a:r>
            <a:r>
              <a:rPr lang="nl-BE" sz="4500" dirty="0" smtClean="0">
                <a:solidFill>
                  <a:srgbClr val="27A78D"/>
                </a:solidFill>
                <a:latin typeface="Helvetica" panose="020B0604020202020204" pitchFamily="34" charset="0"/>
                <a:cs typeface="Helvetica" panose="020B0604020202020204" pitchFamily="34" charset="0"/>
              </a:rPr>
              <a:t>‘</a:t>
            </a:r>
            <a:r>
              <a:rPr lang="nl-BE" sz="4500" dirty="0" err="1" smtClean="0">
                <a:solidFill>
                  <a:srgbClr val="27A78D"/>
                </a:solidFill>
                <a:latin typeface="Helvetica" panose="020B0604020202020204" pitchFamily="34" charset="0"/>
                <a:cs typeface="Helvetica" panose="020B0604020202020204" pitchFamily="34" charset="0"/>
              </a:rPr>
              <a:t>entitled</a:t>
            </a:r>
            <a:r>
              <a:rPr lang="nl-BE" sz="4500" dirty="0" smtClean="0">
                <a:solidFill>
                  <a:srgbClr val="27A78D"/>
                </a:solidFill>
                <a:latin typeface="Helvetica" panose="020B0604020202020204" pitchFamily="34" charset="0"/>
                <a:cs typeface="Helvetica" panose="020B0604020202020204" pitchFamily="34" charset="0"/>
              </a:rPr>
              <a:t>’ </a:t>
            </a:r>
            <a:r>
              <a:rPr lang="nl-BE" sz="4500" dirty="0" smtClean="0">
                <a:solidFill>
                  <a:srgbClr val="323294"/>
                </a:solidFill>
                <a:latin typeface="Helvetica" panose="020B0604020202020204" pitchFamily="34" charset="0"/>
                <a:cs typeface="Helvetica" panose="020B0604020202020204" pitchFamily="34" charset="0"/>
              </a:rPr>
              <a:t>in interactie</a:t>
            </a:r>
          </a:p>
          <a:p>
            <a:pPr marL="457200" lvl="1" indent="0">
              <a:spcAft>
                <a:spcPts val="600"/>
              </a:spcAft>
              <a:buNone/>
            </a:pPr>
            <a:r>
              <a:rPr lang="nl-BE" dirty="0">
                <a:solidFill>
                  <a:srgbClr val="323294"/>
                </a:solidFill>
                <a:latin typeface="Helvetica" panose="020B0604020202020204" pitchFamily="34" charset="0"/>
                <a:cs typeface="Helvetica" panose="020B0604020202020204" pitchFamily="34" charset="0"/>
              </a:rPr>
              <a:t>		</a:t>
            </a:r>
            <a:r>
              <a:rPr lang="nl-BE" sz="3500" dirty="0" smtClean="0">
                <a:solidFill>
                  <a:srgbClr val="323294"/>
                </a:solidFill>
                <a:latin typeface="Helvetica" panose="020B0604020202020204" pitchFamily="34" charset="0"/>
                <a:cs typeface="Helvetica" panose="020B0604020202020204" pitchFamily="34" charset="0"/>
              </a:rPr>
              <a:t>bevragen aanpak in de klas </a:t>
            </a:r>
          </a:p>
          <a:p>
            <a:pPr marL="457200" lvl="1" indent="0">
              <a:spcAft>
                <a:spcPts val="600"/>
              </a:spcAft>
              <a:buNone/>
            </a:pPr>
            <a:r>
              <a:rPr lang="nl-BE" sz="3500" dirty="0">
                <a:solidFill>
                  <a:srgbClr val="323294"/>
                </a:solidFill>
                <a:latin typeface="Helvetica" panose="020B0604020202020204" pitchFamily="34" charset="0"/>
                <a:cs typeface="Helvetica" panose="020B0604020202020204" pitchFamily="34" charset="0"/>
              </a:rPr>
              <a:t>		</a:t>
            </a:r>
            <a:r>
              <a:rPr lang="nl-BE" sz="3500" dirty="0" smtClean="0">
                <a:solidFill>
                  <a:srgbClr val="323294"/>
                </a:solidFill>
                <a:latin typeface="Helvetica" panose="020B0604020202020204" pitchFamily="34" charset="0"/>
                <a:cs typeface="Helvetica" panose="020B0604020202020204" pitchFamily="34" charset="0"/>
              </a:rPr>
              <a:t>vragen advies </a:t>
            </a:r>
          </a:p>
          <a:p>
            <a:pPr marL="457200" lvl="1" indent="0">
              <a:spcAft>
                <a:spcPts val="600"/>
              </a:spcAft>
              <a:buNone/>
            </a:pPr>
            <a:r>
              <a:rPr lang="nl-BE" sz="3500" dirty="0">
                <a:solidFill>
                  <a:srgbClr val="323294"/>
                </a:solidFill>
                <a:latin typeface="Helvetica" panose="020B0604020202020204" pitchFamily="34" charset="0"/>
                <a:cs typeface="Helvetica" panose="020B0604020202020204" pitchFamily="34" charset="0"/>
              </a:rPr>
              <a:t>		</a:t>
            </a:r>
            <a:r>
              <a:rPr lang="nl-BE" sz="3500" dirty="0" smtClean="0">
                <a:solidFill>
                  <a:srgbClr val="323294"/>
                </a:solidFill>
                <a:latin typeface="Helvetica" panose="020B0604020202020204" pitchFamily="34" charset="0"/>
                <a:cs typeface="Helvetica" panose="020B0604020202020204" pitchFamily="34" charset="0"/>
              </a:rPr>
              <a:t>vlotte babbel over keuzemotieven	</a:t>
            </a:r>
            <a:r>
              <a:rPr lang="nl-BE" dirty="0" smtClean="0">
                <a:solidFill>
                  <a:srgbClr val="323294"/>
                </a:solidFill>
                <a:latin typeface="Helvetica" panose="020B0604020202020204" pitchFamily="34" charset="0"/>
                <a:cs typeface="Helvetica" panose="020B0604020202020204" pitchFamily="34" charset="0"/>
              </a:rPr>
              <a:t>	</a:t>
            </a:r>
            <a:endParaRPr lang="nl-BE" dirty="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endParaRPr lang="nl-BE" dirty="0" smtClean="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r>
              <a:rPr lang="nl-BE" sz="4500" dirty="0" smtClean="0">
                <a:solidFill>
                  <a:srgbClr val="323294"/>
                </a:solidFill>
                <a:latin typeface="Helvetica" panose="020B0604020202020204" pitchFamily="34" charset="0"/>
                <a:cs typeface="Helvetica" panose="020B0604020202020204" pitchFamily="34" charset="0"/>
              </a:rPr>
              <a:t>	→ vlotte </a:t>
            </a:r>
            <a:r>
              <a:rPr lang="nl-BE" sz="4500" dirty="0">
                <a:solidFill>
                  <a:srgbClr val="323294"/>
                </a:solidFill>
                <a:latin typeface="Helvetica" panose="020B0604020202020204" pitchFamily="34" charset="0"/>
                <a:cs typeface="Helvetica" panose="020B0604020202020204" pitchFamily="34" charset="0"/>
              </a:rPr>
              <a:t>en effectieve uitwisseling met de lagere school</a:t>
            </a:r>
          </a:p>
          <a:p>
            <a:pPr marL="457200" lvl="1" indent="0">
              <a:spcAft>
                <a:spcPts val="600"/>
              </a:spcAft>
              <a:buNone/>
            </a:pPr>
            <a:endParaRPr lang="en-GB" sz="4500" dirty="0"/>
          </a:p>
          <a:p>
            <a:pPr lvl="1">
              <a:buFontTx/>
              <a:buChar char="-"/>
            </a:pPr>
            <a:endParaRPr lang="nl-BE" dirty="0"/>
          </a:p>
          <a:p>
            <a:pPr lvl="1">
              <a:buFontTx/>
              <a:buChar char="-"/>
            </a:pPr>
            <a:endParaRPr lang="en-GB" dirty="0"/>
          </a:p>
          <a:p>
            <a:pPr>
              <a:buFontTx/>
              <a:buChar char="-"/>
            </a:pPr>
            <a:endParaRPr lang="nl-BE" dirty="0"/>
          </a:p>
          <a:p>
            <a:pPr>
              <a:buFontTx/>
              <a:buChar char="-"/>
            </a:pPr>
            <a:endParaRPr lang="nl-BE"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7361740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1388" y="5266333"/>
            <a:ext cx="1064412" cy="1591667"/>
          </a:xfrm>
          <a:prstGeom prst="rect">
            <a:avLst/>
          </a:prstGeom>
        </p:spPr>
      </p:pic>
      <p:sp>
        <p:nvSpPr>
          <p:cNvPr id="3" name="Tijdelijke aanduiding voor inhoud 2"/>
          <p:cNvSpPr>
            <a:spLocks noGrp="1"/>
          </p:cNvSpPr>
          <p:nvPr>
            <p:ph idx="1"/>
          </p:nvPr>
        </p:nvSpPr>
        <p:spPr>
          <a:xfrm>
            <a:off x="704850" y="600118"/>
            <a:ext cx="10515600" cy="5762582"/>
          </a:xfrm>
        </p:spPr>
        <p:txBody>
          <a:bodyPr>
            <a:normAutofit/>
          </a:bodyPr>
          <a:lstStyle/>
          <a:p>
            <a:pPr marL="0" indent="0">
              <a:lnSpc>
                <a:spcPct val="110000"/>
              </a:lnSpc>
              <a:spcAft>
                <a:spcPts val="600"/>
              </a:spcAft>
              <a:buNone/>
            </a:pPr>
            <a:r>
              <a:rPr lang="nl-BE" sz="3000" b="1" dirty="0">
                <a:solidFill>
                  <a:srgbClr val="27A78D"/>
                </a:solidFill>
                <a:latin typeface="Helvetica" panose="020B0604020202020204" pitchFamily="34" charset="0"/>
                <a:cs typeface="Helvetica" panose="020B0604020202020204" pitchFamily="34" charset="0"/>
              </a:rPr>
              <a:t>Lagere SES</a:t>
            </a:r>
          </a:p>
          <a:p>
            <a:pPr marL="457200" lvl="1" indent="0">
              <a:spcAft>
                <a:spcPts val="600"/>
              </a:spcAft>
              <a:buNone/>
            </a:pPr>
            <a:r>
              <a:rPr lang="nl-BE" dirty="0" smtClean="0">
                <a:solidFill>
                  <a:srgbClr val="323294"/>
                </a:solidFill>
                <a:latin typeface="Helvetica" panose="020B0604020202020204" pitchFamily="34" charset="0"/>
                <a:cs typeface="Helvetica" panose="020B0604020202020204" pitchFamily="34" charset="0"/>
              </a:rPr>
              <a:t>	</a:t>
            </a:r>
            <a:r>
              <a:rPr lang="nl-BE" sz="2800" dirty="0" smtClean="0">
                <a:solidFill>
                  <a:srgbClr val="323294"/>
                </a:solidFill>
                <a:latin typeface="Helvetica" panose="020B0604020202020204" pitchFamily="34" charset="0"/>
                <a:cs typeface="Helvetica" panose="020B0604020202020204" pitchFamily="34" charset="0"/>
              </a:rPr>
              <a:t>Meer nood aan informatie, hogere verwachtinge</a:t>
            </a:r>
            <a:r>
              <a:rPr lang="nl-BE" dirty="0" smtClean="0">
                <a:solidFill>
                  <a:srgbClr val="323294"/>
                </a:solidFill>
                <a:latin typeface="Helvetica" panose="020B0604020202020204" pitchFamily="34" charset="0"/>
                <a:cs typeface="Helvetica" panose="020B0604020202020204" pitchFamily="34" charset="0"/>
              </a:rPr>
              <a:t>n </a:t>
            </a:r>
          </a:p>
          <a:p>
            <a:pPr marL="457200" lvl="1" indent="0">
              <a:spcAft>
                <a:spcPts val="600"/>
              </a:spcAft>
              <a:buNone/>
            </a:pPr>
            <a:r>
              <a:rPr lang="nl-BE" dirty="0">
                <a:solidFill>
                  <a:srgbClr val="323294"/>
                </a:solidFill>
                <a:latin typeface="Helvetica" panose="020B0604020202020204" pitchFamily="34" charset="0"/>
                <a:cs typeface="Helvetica" panose="020B0604020202020204" pitchFamily="34" charset="0"/>
              </a:rPr>
              <a:t>	</a:t>
            </a:r>
            <a:r>
              <a:rPr lang="nl-BE" dirty="0" smtClean="0">
                <a:solidFill>
                  <a:srgbClr val="323294"/>
                </a:solidFill>
                <a:latin typeface="Helvetica" panose="020B0604020202020204" pitchFamily="34" charset="0"/>
                <a:cs typeface="Helvetica" panose="020B0604020202020204" pitchFamily="34" charset="0"/>
              </a:rPr>
              <a:t>	</a:t>
            </a:r>
            <a:r>
              <a:rPr lang="nl-BE" i="1" dirty="0" smtClean="0">
                <a:solidFill>
                  <a:srgbClr val="27A78D"/>
                </a:solidFill>
                <a:latin typeface="Helvetica" panose="020B0604020202020204" pitchFamily="34" charset="0"/>
                <a:cs typeface="Helvetica" panose="020B0604020202020204" pitchFamily="34" charset="0"/>
              </a:rPr>
              <a:t>ouder én leerling versterken </a:t>
            </a:r>
          </a:p>
          <a:p>
            <a:pPr marL="0" indent="0">
              <a:spcAft>
                <a:spcPts val="600"/>
              </a:spcAft>
              <a:buNone/>
            </a:pPr>
            <a:r>
              <a:rPr lang="nl-BE" dirty="0" smtClean="0">
                <a:solidFill>
                  <a:srgbClr val="323294"/>
                </a:solidFill>
                <a:latin typeface="Helvetica" panose="020B0604020202020204" pitchFamily="34" charset="0"/>
                <a:cs typeface="Helvetica" panose="020B0604020202020204" pitchFamily="34" charset="0"/>
              </a:rPr>
              <a:t>	Afwachtende houding</a:t>
            </a:r>
          </a:p>
          <a:p>
            <a:pPr marL="457200" lvl="1" indent="0">
              <a:lnSpc>
                <a:spcPct val="100000"/>
              </a:lnSpc>
              <a:spcAft>
                <a:spcPts val="600"/>
              </a:spcAft>
              <a:buNone/>
            </a:pPr>
            <a:r>
              <a:rPr lang="nl-BE" dirty="0">
                <a:solidFill>
                  <a:srgbClr val="323294"/>
                </a:solidFill>
                <a:latin typeface="Helvetica" panose="020B0604020202020204" pitchFamily="34" charset="0"/>
                <a:cs typeface="Helvetica" panose="020B0604020202020204" pitchFamily="34" charset="0"/>
              </a:rPr>
              <a:t>	</a:t>
            </a:r>
            <a:r>
              <a:rPr lang="nl-BE" dirty="0" smtClean="0">
                <a:solidFill>
                  <a:srgbClr val="323294"/>
                </a:solidFill>
                <a:latin typeface="Helvetica" panose="020B0604020202020204" pitchFamily="34" charset="0"/>
                <a:cs typeface="Helvetica" panose="020B0604020202020204" pitchFamily="34" charset="0"/>
              </a:rPr>
              <a:t>	</a:t>
            </a:r>
            <a:r>
              <a:rPr lang="nl-BE" i="1" dirty="0" smtClean="0">
                <a:solidFill>
                  <a:srgbClr val="27A78D"/>
                </a:solidFill>
                <a:latin typeface="Helvetica" panose="020B0604020202020204" pitchFamily="34" charset="0"/>
                <a:cs typeface="Helvetica" panose="020B0604020202020204" pitchFamily="34" charset="0"/>
              </a:rPr>
              <a:t>leggen initiatief </a:t>
            </a:r>
            <a:r>
              <a:rPr lang="nl-BE" i="1" dirty="0">
                <a:solidFill>
                  <a:srgbClr val="27A78D"/>
                </a:solidFill>
                <a:latin typeface="Helvetica" panose="020B0604020202020204" pitchFamily="34" charset="0"/>
                <a:cs typeface="Helvetica" panose="020B0604020202020204" pitchFamily="34" charset="0"/>
              </a:rPr>
              <a:t>bij de </a:t>
            </a:r>
            <a:r>
              <a:rPr lang="nl-BE" i="1" dirty="0" smtClean="0">
                <a:solidFill>
                  <a:srgbClr val="27A78D"/>
                </a:solidFill>
                <a:latin typeface="Helvetica" panose="020B0604020202020204" pitchFamily="34" charset="0"/>
                <a:cs typeface="Helvetica" panose="020B0604020202020204" pitchFamily="34" charset="0"/>
              </a:rPr>
              <a:t>leerkracht</a:t>
            </a:r>
            <a:endParaRPr lang="nl-BE" dirty="0">
              <a:solidFill>
                <a:srgbClr val="323294"/>
              </a:solidFill>
              <a:latin typeface="Helvetica" panose="020B0604020202020204" pitchFamily="34" charset="0"/>
              <a:cs typeface="Helvetica" panose="020B0604020202020204" pitchFamily="34" charset="0"/>
            </a:endParaRPr>
          </a:p>
          <a:p>
            <a:pPr marL="0" indent="0">
              <a:spcAft>
                <a:spcPts val="600"/>
              </a:spcAft>
              <a:buNone/>
            </a:pPr>
            <a:r>
              <a:rPr lang="nl-BE" dirty="0" smtClean="0">
                <a:solidFill>
                  <a:srgbClr val="323294"/>
                </a:solidFill>
                <a:latin typeface="Helvetica" panose="020B0604020202020204" pitchFamily="34" charset="0"/>
                <a:cs typeface="Helvetica" panose="020B0604020202020204" pitchFamily="34" charset="0"/>
              </a:rPr>
              <a:t> 	Geremd/ impliciete vraagstelling</a:t>
            </a:r>
          </a:p>
          <a:p>
            <a:pPr marL="457200" lvl="1" indent="0">
              <a:spcAft>
                <a:spcPts val="600"/>
              </a:spcAft>
              <a:buNone/>
            </a:pPr>
            <a:r>
              <a:rPr lang="nl-BE" dirty="0">
                <a:solidFill>
                  <a:srgbClr val="323294"/>
                </a:solidFill>
                <a:latin typeface="Helvetica" panose="020B0604020202020204" pitchFamily="34" charset="0"/>
                <a:cs typeface="Helvetica" panose="020B0604020202020204" pitchFamily="34" charset="0"/>
              </a:rPr>
              <a:t>	</a:t>
            </a:r>
          </a:p>
          <a:p>
            <a:pPr marL="457200" lvl="1" indent="0">
              <a:spcAft>
                <a:spcPts val="600"/>
              </a:spcAft>
              <a:buNone/>
            </a:pPr>
            <a:r>
              <a:rPr lang="nl-BE" i="1" dirty="0" smtClean="0">
                <a:solidFill>
                  <a:srgbClr val="323294"/>
                </a:solidFill>
                <a:latin typeface="Helvetica" panose="020B0604020202020204" pitchFamily="34" charset="0"/>
                <a:cs typeface="Helvetica" panose="020B0604020202020204" pitchFamily="34" charset="0"/>
              </a:rPr>
              <a:t>→ </a:t>
            </a:r>
            <a:r>
              <a:rPr lang="nl-BE" sz="2800" dirty="0">
                <a:solidFill>
                  <a:srgbClr val="323294"/>
                </a:solidFill>
                <a:latin typeface="Helvetica" panose="020B0604020202020204" pitchFamily="34" charset="0"/>
                <a:cs typeface="Helvetica" panose="020B0604020202020204" pitchFamily="34" charset="0"/>
              </a:rPr>
              <a:t>Slagen er niet altijd in om hun verwachtingen/nood </a:t>
            </a:r>
            <a:r>
              <a:rPr lang="nl-BE" sz="2800" dirty="0" smtClean="0">
                <a:solidFill>
                  <a:srgbClr val="323294"/>
                </a:solidFill>
                <a:latin typeface="Helvetica" panose="020B0604020202020204" pitchFamily="34" charset="0"/>
                <a:cs typeface="Helvetica" panose="020B0604020202020204" pitchFamily="34" charset="0"/>
              </a:rPr>
              <a:t>kenbaar 	te </a:t>
            </a:r>
            <a:r>
              <a:rPr lang="nl-BE" sz="2800" dirty="0">
                <a:solidFill>
                  <a:srgbClr val="323294"/>
                </a:solidFill>
                <a:latin typeface="Helvetica" panose="020B0604020202020204" pitchFamily="34" charset="0"/>
                <a:cs typeface="Helvetica" panose="020B0604020202020204" pitchFamily="34" charset="0"/>
              </a:rPr>
              <a:t>maken </a:t>
            </a:r>
          </a:p>
          <a:p>
            <a:pPr lvl="1">
              <a:buFontTx/>
              <a:buChar char="-"/>
            </a:pPr>
            <a:endParaRPr lang="en-GB" dirty="0" smtClean="0"/>
          </a:p>
          <a:p>
            <a:pPr lvl="1">
              <a:buFontTx/>
              <a:buChar char="-"/>
            </a:pPr>
            <a:endParaRPr lang="en-GB" dirty="0"/>
          </a:p>
          <a:p>
            <a:pPr lvl="1">
              <a:buFontTx/>
              <a:buChar char="-"/>
            </a:pPr>
            <a:endParaRPr lang="nl-BE" dirty="0"/>
          </a:p>
          <a:p>
            <a:pPr lvl="1">
              <a:buFontTx/>
              <a:buChar char="-"/>
            </a:pPr>
            <a:endParaRPr lang="en-GB" dirty="0"/>
          </a:p>
          <a:p>
            <a:pPr>
              <a:buFontTx/>
              <a:buChar char="-"/>
            </a:pPr>
            <a:endParaRPr lang="nl-BE" dirty="0"/>
          </a:p>
          <a:p>
            <a:pPr>
              <a:buFontTx/>
              <a:buChar char="-"/>
            </a:pPr>
            <a:endParaRPr lang="nl-BE" dirty="0" smtClean="0"/>
          </a:p>
        </p:txBody>
      </p:sp>
    </p:spTree>
    <p:extLst>
      <p:ext uri="{BB962C8B-B14F-4D97-AF65-F5344CB8AC3E}">
        <p14:creationId xmlns:p14="http://schemas.microsoft.com/office/powerpoint/2010/main" val="1766420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1388" y="5266333"/>
            <a:ext cx="1064412" cy="1591667"/>
          </a:xfrm>
          <a:prstGeom prst="rect">
            <a:avLst/>
          </a:prstGeom>
        </p:spPr>
      </p:pic>
      <p:sp>
        <p:nvSpPr>
          <p:cNvPr id="3" name="Tijdelijke aanduiding voor inhoud 2"/>
          <p:cNvSpPr>
            <a:spLocks noGrp="1"/>
          </p:cNvSpPr>
          <p:nvPr>
            <p:ph idx="1"/>
          </p:nvPr>
        </p:nvSpPr>
        <p:spPr>
          <a:xfrm>
            <a:off x="838200" y="857250"/>
            <a:ext cx="10515600" cy="5319713"/>
          </a:xfrm>
        </p:spPr>
        <p:txBody>
          <a:bodyPr>
            <a:normAutofit/>
          </a:bodyPr>
          <a:lstStyle/>
          <a:p>
            <a:pPr marL="457200" lvl="1" indent="0" algn="ctr">
              <a:spcAft>
                <a:spcPts val="600"/>
              </a:spcAft>
              <a:buNone/>
            </a:pPr>
            <a:r>
              <a:rPr lang="nl-BE" sz="2400" i="1" dirty="0" smtClean="0">
                <a:solidFill>
                  <a:srgbClr val="323294"/>
                </a:solidFill>
                <a:latin typeface="Helvetica" panose="020B0604020202020204" pitchFamily="34" charset="0"/>
                <a:cs typeface="Helvetica" panose="020B0604020202020204" pitchFamily="34" charset="0"/>
              </a:rPr>
              <a:t>“Ik zou graag de informatie over die middelbaar willen maar ik vind geen tijd om dat te vragen en das normaal. Als wil mij informatie geven, moet tijd hebben om ja.. andere ouders wachten op hun afspraak. </a:t>
            </a:r>
            <a:br>
              <a:rPr lang="nl-BE" sz="2400" i="1" dirty="0" smtClean="0">
                <a:solidFill>
                  <a:srgbClr val="323294"/>
                </a:solidFill>
                <a:latin typeface="Helvetica" panose="020B0604020202020204" pitchFamily="34" charset="0"/>
                <a:cs typeface="Helvetica" panose="020B0604020202020204" pitchFamily="34" charset="0"/>
              </a:rPr>
            </a:br>
            <a:r>
              <a:rPr lang="nl-BE" sz="2400" i="1" dirty="0" smtClean="0">
                <a:solidFill>
                  <a:srgbClr val="323294"/>
                </a:solidFill>
                <a:latin typeface="Helvetica" panose="020B0604020202020204" pitchFamily="34" charset="0"/>
                <a:cs typeface="Helvetica" panose="020B0604020202020204" pitchFamily="34" charset="0"/>
              </a:rPr>
              <a:t>Wij kunnen niet praten over dat.”</a:t>
            </a:r>
          </a:p>
          <a:p>
            <a:pPr marL="457200" lvl="1" indent="0">
              <a:spcAft>
                <a:spcPts val="1200"/>
              </a:spcAft>
              <a:buNone/>
            </a:pPr>
            <a:endParaRPr lang="nl-BE" i="1" dirty="0" smtClean="0">
              <a:solidFill>
                <a:srgbClr val="323294"/>
              </a:solidFill>
              <a:latin typeface="Helvetica" panose="020B0604020202020204" pitchFamily="34" charset="0"/>
              <a:cs typeface="Helvetica" panose="020B0604020202020204" pitchFamily="34" charset="0"/>
            </a:endParaRPr>
          </a:p>
          <a:p>
            <a:pPr marL="457200" lvl="1" indent="0">
              <a:spcAft>
                <a:spcPts val="1200"/>
              </a:spcAft>
              <a:buNone/>
            </a:pPr>
            <a:endParaRPr lang="nl-BE" i="1" dirty="0">
              <a:solidFill>
                <a:srgbClr val="323294"/>
              </a:solidFill>
              <a:latin typeface="Helvetica" panose="020B0604020202020204" pitchFamily="34" charset="0"/>
              <a:cs typeface="Helvetica" panose="020B0604020202020204" pitchFamily="34" charset="0"/>
            </a:endParaRPr>
          </a:p>
          <a:p>
            <a:pPr marL="0" indent="0" algn="ctr">
              <a:buNone/>
            </a:pPr>
            <a:r>
              <a:rPr lang="nl-BE" sz="2400" i="1" dirty="0" smtClean="0">
                <a:solidFill>
                  <a:srgbClr val="323294"/>
                </a:solidFill>
                <a:latin typeface="Helvetica" panose="020B0604020202020204" pitchFamily="34" charset="0"/>
                <a:cs typeface="Helvetica" panose="020B0604020202020204" pitchFamily="34" charset="0"/>
              </a:rPr>
              <a:t>“I</a:t>
            </a:r>
            <a:r>
              <a:rPr lang="nl-BE" sz="2400" i="1" dirty="0">
                <a:solidFill>
                  <a:srgbClr val="323294"/>
                </a:solidFill>
                <a:latin typeface="Helvetica" panose="020B0604020202020204" pitchFamily="34" charset="0"/>
                <a:cs typeface="Helvetica" panose="020B0604020202020204" pitchFamily="34" charset="0"/>
              </a:rPr>
              <a:t>: Hoe moeilijk vindt u het om een richting te kiezen</a:t>
            </a:r>
            <a:r>
              <a:rPr lang="nl-BE" sz="2400" i="1" dirty="0" smtClean="0">
                <a:solidFill>
                  <a:srgbClr val="323294"/>
                </a:solidFill>
                <a:latin typeface="Helvetica" panose="020B0604020202020204" pitchFamily="34" charset="0"/>
                <a:cs typeface="Helvetica" panose="020B0604020202020204" pitchFamily="34" charset="0"/>
              </a:rPr>
              <a:t>?”</a:t>
            </a:r>
            <a:endParaRPr lang="nl-BE" sz="2400" i="1" dirty="0">
              <a:solidFill>
                <a:srgbClr val="323294"/>
              </a:solidFill>
              <a:latin typeface="Helvetica" panose="020B0604020202020204" pitchFamily="34" charset="0"/>
              <a:cs typeface="Helvetica" panose="020B0604020202020204" pitchFamily="34" charset="0"/>
            </a:endParaRPr>
          </a:p>
          <a:p>
            <a:pPr marL="0" indent="0" algn="ctr">
              <a:buNone/>
            </a:pPr>
            <a:r>
              <a:rPr lang="nl-BE" sz="2400" i="1" dirty="0" smtClean="0">
                <a:solidFill>
                  <a:srgbClr val="323294"/>
                </a:solidFill>
                <a:latin typeface="Helvetica" panose="020B0604020202020204" pitchFamily="34" charset="0"/>
                <a:cs typeface="Helvetica" panose="020B0604020202020204" pitchFamily="34" charset="0"/>
              </a:rPr>
              <a:t>“Daar </a:t>
            </a:r>
            <a:r>
              <a:rPr lang="nl-BE" sz="2400" i="1" dirty="0">
                <a:solidFill>
                  <a:srgbClr val="323294"/>
                </a:solidFill>
                <a:latin typeface="Helvetica" panose="020B0604020202020204" pitchFamily="34" charset="0"/>
                <a:cs typeface="Helvetica" panose="020B0604020202020204" pitchFamily="34" charset="0"/>
              </a:rPr>
              <a:t>ben ik nog een beetje vroeg. Ik vind, </a:t>
            </a:r>
            <a:r>
              <a:rPr lang="nl-BE" sz="2400" i="1" dirty="0" err="1">
                <a:solidFill>
                  <a:srgbClr val="323294"/>
                </a:solidFill>
                <a:latin typeface="Helvetica" panose="020B0604020202020204" pitchFamily="34" charset="0"/>
                <a:cs typeface="Helvetica" panose="020B0604020202020204" pitchFamily="34" charset="0"/>
              </a:rPr>
              <a:t>allez</a:t>
            </a:r>
            <a:r>
              <a:rPr lang="nl-BE" sz="2400" i="1" dirty="0">
                <a:solidFill>
                  <a:srgbClr val="323294"/>
                </a:solidFill>
                <a:latin typeface="Helvetica" panose="020B0604020202020204" pitchFamily="34" charset="0"/>
                <a:cs typeface="Helvetica" panose="020B0604020202020204" pitchFamily="34" charset="0"/>
              </a:rPr>
              <a:t>, ge moet dan ook met de school contact hebben om een richting te kiezen voor mijn zoon, dus</a:t>
            </a:r>
            <a:r>
              <a:rPr lang="nl-BE" sz="2400" i="1" dirty="0" smtClean="0">
                <a:solidFill>
                  <a:srgbClr val="323294"/>
                </a:solidFill>
                <a:latin typeface="Helvetica" panose="020B0604020202020204" pitchFamily="34" charset="0"/>
                <a:cs typeface="Helvetica" panose="020B0604020202020204" pitchFamily="34" charset="0"/>
              </a:rPr>
              <a:t>...Ja</a:t>
            </a:r>
            <a:r>
              <a:rPr lang="nl-BE" sz="2400" i="1" dirty="0">
                <a:solidFill>
                  <a:srgbClr val="323294"/>
                </a:solidFill>
                <a:latin typeface="Helvetica" panose="020B0604020202020204" pitchFamily="34" charset="0"/>
                <a:cs typeface="Helvetica" panose="020B0604020202020204" pitchFamily="34" charset="0"/>
              </a:rPr>
              <a:t>. Da's ook nog wat dan ze mij gaan zeggen</a:t>
            </a:r>
            <a:r>
              <a:rPr lang="nl-BE" sz="2400" i="1" dirty="0" smtClean="0">
                <a:solidFill>
                  <a:srgbClr val="323294"/>
                </a:solidFill>
                <a:latin typeface="Helvetica" panose="020B0604020202020204" pitchFamily="34" charset="0"/>
                <a:cs typeface="Helvetica" panose="020B0604020202020204" pitchFamily="34" charset="0"/>
              </a:rPr>
              <a:t>.”</a:t>
            </a:r>
            <a:endParaRPr lang="nl-BE" sz="2400" i="1" dirty="0">
              <a:solidFill>
                <a:srgbClr val="323294"/>
              </a:solidFill>
              <a:latin typeface="Helvetica" panose="020B0604020202020204" pitchFamily="34" charset="0"/>
              <a:cs typeface="Helvetica" panose="020B0604020202020204" pitchFamily="34" charset="0"/>
            </a:endParaRPr>
          </a:p>
          <a:p>
            <a:pPr marL="0" indent="0">
              <a:buNone/>
            </a:pPr>
            <a:endParaRPr lang="nl-BE" i="1" dirty="0"/>
          </a:p>
          <a:p>
            <a:pPr marL="0" indent="0">
              <a:buNone/>
            </a:pPr>
            <a:endParaRPr lang="nl-BE" i="1" dirty="0"/>
          </a:p>
          <a:p>
            <a:pPr marL="457200" lvl="1" indent="0">
              <a:spcAft>
                <a:spcPts val="1200"/>
              </a:spcAft>
              <a:buNone/>
            </a:pPr>
            <a:endParaRPr lang="nl-BE" dirty="0" smtClean="0">
              <a:solidFill>
                <a:srgbClr val="323294"/>
              </a:solidFill>
              <a:latin typeface="Helvetica" panose="020B0604020202020204" pitchFamily="34" charset="0"/>
              <a:cs typeface="Helvetica" panose="020B0604020202020204" pitchFamily="34" charset="0"/>
            </a:endParaRPr>
          </a:p>
          <a:p>
            <a:pPr lvl="1">
              <a:buFontTx/>
              <a:buChar char="-"/>
            </a:pPr>
            <a:endParaRPr lang="en-GB" dirty="0" smtClean="0"/>
          </a:p>
          <a:p>
            <a:pPr lvl="1">
              <a:buFontTx/>
              <a:buChar char="-"/>
            </a:pPr>
            <a:endParaRPr lang="en-GB" dirty="0"/>
          </a:p>
          <a:p>
            <a:pPr lvl="1">
              <a:buFontTx/>
              <a:buChar char="-"/>
            </a:pPr>
            <a:endParaRPr lang="nl-BE" dirty="0"/>
          </a:p>
          <a:p>
            <a:pPr lvl="1">
              <a:buFontTx/>
              <a:buChar char="-"/>
            </a:pPr>
            <a:endParaRPr lang="en-GB" dirty="0"/>
          </a:p>
          <a:p>
            <a:pPr>
              <a:buFontTx/>
              <a:buChar char="-"/>
            </a:pPr>
            <a:endParaRPr lang="nl-BE" dirty="0"/>
          </a:p>
          <a:p>
            <a:pPr>
              <a:buFontTx/>
              <a:buChar char="-"/>
            </a:pPr>
            <a:endParaRPr lang="nl-BE" dirty="0" smtClean="0"/>
          </a:p>
        </p:txBody>
      </p:sp>
    </p:spTree>
    <p:extLst>
      <p:ext uri="{BB962C8B-B14F-4D97-AF65-F5344CB8AC3E}">
        <p14:creationId xmlns:p14="http://schemas.microsoft.com/office/powerpoint/2010/main" val="36695441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38200" y="514350"/>
            <a:ext cx="10515600" cy="5662613"/>
          </a:xfrm>
        </p:spPr>
        <p:txBody>
          <a:bodyPr>
            <a:normAutofit fontScale="85000" lnSpcReduction="20000"/>
          </a:bodyPr>
          <a:lstStyle/>
          <a:p>
            <a:pPr marL="0" indent="0">
              <a:lnSpc>
                <a:spcPct val="110000"/>
              </a:lnSpc>
              <a:spcAft>
                <a:spcPts val="600"/>
              </a:spcAft>
              <a:buNone/>
            </a:pPr>
            <a:r>
              <a:rPr lang="nl-BE" sz="3300" b="1" dirty="0">
                <a:solidFill>
                  <a:srgbClr val="27A78D"/>
                </a:solidFill>
                <a:latin typeface="Helvetica" panose="020B0604020202020204" pitchFamily="34" charset="0"/>
                <a:cs typeface="Helvetica" panose="020B0604020202020204" pitchFamily="34" charset="0"/>
              </a:rPr>
              <a:t>Lagere SES</a:t>
            </a: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w</a:t>
            </a:r>
            <a:r>
              <a:rPr lang="nl-BE" sz="3300" dirty="0" smtClean="0">
                <a:solidFill>
                  <a:srgbClr val="323294"/>
                </a:solidFill>
                <a:latin typeface="Helvetica" panose="020B0604020202020204" pitchFamily="34" charset="0"/>
                <a:cs typeface="Helvetica" panose="020B0604020202020204" pitchFamily="34" charset="0"/>
              </a:rPr>
              <a:t>antrouwen </a:t>
            </a:r>
          </a:p>
          <a:p>
            <a:pPr marL="457200" lvl="1" indent="0">
              <a:spcAft>
                <a:spcPts val="600"/>
              </a:spcAft>
              <a:buNone/>
            </a:pPr>
            <a:r>
              <a:rPr lang="nl-BE" sz="2800" dirty="0" smtClean="0">
                <a:solidFill>
                  <a:srgbClr val="323294"/>
                </a:solidFill>
                <a:latin typeface="Helvetica" panose="020B0604020202020204" pitchFamily="34" charset="0"/>
                <a:cs typeface="Helvetica" panose="020B0604020202020204" pitchFamily="34" charset="0"/>
              </a:rPr>
              <a:t>	</a:t>
            </a:r>
            <a:r>
              <a:rPr lang="nl-BE" sz="2600" dirty="0" smtClean="0">
                <a:solidFill>
                  <a:srgbClr val="27A78D"/>
                </a:solidFill>
                <a:latin typeface="Helvetica" panose="020B0604020202020204" pitchFamily="34" charset="0"/>
                <a:cs typeface="Helvetica" panose="020B0604020202020204" pitchFamily="34" charset="0"/>
              </a:rPr>
              <a:t>als onterecht ervaren advies zittenblijven, B-stroom </a:t>
            </a:r>
          </a:p>
          <a:p>
            <a:pPr marL="457200" lvl="1" indent="0">
              <a:spcAft>
                <a:spcPts val="600"/>
              </a:spcAft>
              <a:buNone/>
            </a:pPr>
            <a:endParaRPr lang="nl-BE" sz="2800" dirty="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r>
              <a:rPr lang="nl-BE" sz="3300" dirty="0">
                <a:solidFill>
                  <a:srgbClr val="323294"/>
                </a:solidFill>
                <a:latin typeface="Helvetica" panose="020B0604020202020204" pitchFamily="34" charset="0"/>
                <a:cs typeface="Helvetica" panose="020B0604020202020204" pitchFamily="34" charset="0"/>
              </a:rPr>
              <a:t>t</a:t>
            </a:r>
            <a:r>
              <a:rPr lang="nl-BE" sz="3300" dirty="0" smtClean="0">
                <a:solidFill>
                  <a:srgbClr val="323294"/>
                </a:solidFill>
                <a:latin typeface="Helvetica" panose="020B0604020202020204" pitchFamily="34" charset="0"/>
                <a:cs typeface="Helvetica" panose="020B0604020202020204" pitchFamily="34" charset="0"/>
              </a:rPr>
              <a:t>egenstrijdige wensen en adviezen</a:t>
            </a:r>
          </a:p>
          <a:p>
            <a:pPr marL="457200" lvl="1" indent="0">
              <a:spcAft>
                <a:spcPts val="600"/>
              </a:spcAft>
              <a:buNone/>
            </a:pPr>
            <a:r>
              <a:rPr lang="nl-BE" sz="2600" dirty="0">
                <a:solidFill>
                  <a:srgbClr val="323294"/>
                </a:solidFill>
                <a:latin typeface="Helvetica" panose="020B0604020202020204" pitchFamily="34" charset="0"/>
                <a:cs typeface="Helvetica" panose="020B0604020202020204" pitchFamily="34" charset="0"/>
              </a:rPr>
              <a:t>	</a:t>
            </a:r>
            <a:r>
              <a:rPr lang="nl-BE" sz="2800" dirty="0" smtClean="0">
                <a:solidFill>
                  <a:srgbClr val="27A78D"/>
                </a:solidFill>
                <a:latin typeface="Helvetica" panose="020B0604020202020204" pitchFamily="34" charset="0"/>
                <a:cs typeface="Helvetica" panose="020B0604020202020204" pitchFamily="34" charset="0"/>
              </a:rPr>
              <a:t>moeilijke</a:t>
            </a:r>
            <a:r>
              <a:rPr lang="nl-BE" sz="2800" dirty="0">
                <a:solidFill>
                  <a:srgbClr val="27A78D"/>
                </a:solidFill>
                <a:latin typeface="Helvetica" panose="020B0604020202020204" pitchFamily="34" charset="0"/>
                <a:cs typeface="Helvetica" panose="020B0604020202020204" pitchFamily="34" charset="0"/>
              </a:rPr>
              <a:t>, beladen gesprekken </a:t>
            </a:r>
          </a:p>
          <a:p>
            <a:pPr marL="457200" lvl="1" indent="0">
              <a:spcAft>
                <a:spcPts val="600"/>
              </a:spcAft>
              <a:buNone/>
            </a:pPr>
            <a:r>
              <a:rPr lang="nl-BE" sz="2800" dirty="0" smtClean="0">
                <a:solidFill>
                  <a:srgbClr val="27A78D"/>
                </a:solidFill>
                <a:latin typeface="Helvetica" panose="020B0604020202020204" pitchFamily="34" charset="0"/>
                <a:cs typeface="Helvetica" panose="020B0604020202020204" pitchFamily="34" charset="0"/>
              </a:rPr>
              <a:t>	beiden neiging om gesprek uit </a:t>
            </a:r>
            <a:r>
              <a:rPr lang="nl-BE" sz="2800" dirty="0">
                <a:solidFill>
                  <a:srgbClr val="27A78D"/>
                </a:solidFill>
                <a:latin typeface="Helvetica" panose="020B0604020202020204" pitchFamily="34" charset="0"/>
                <a:cs typeface="Helvetica" panose="020B0604020202020204" pitchFamily="34" charset="0"/>
              </a:rPr>
              <a:t>de </a:t>
            </a:r>
            <a:r>
              <a:rPr lang="nl-BE" sz="2800" dirty="0" smtClean="0">
                <a:solidFill>
                  <a:srgbClr val="27A78D"/>
                </a:solidFill>
                <a:latin typeface="Helvetica" panose="020B0604020202020204" pitchFamily="34" charset="0"/>
                <a:cs typeface="Helvetica" panose="020B0604020202020204" pitchFamily="34" charset="0"/>
              </a:rPr>
              <a:t>te weg gaan, </a:t>
            </a:r>
          </a:p>
          <a:p>
            <a:pPr marL="457200" lvl="1" indent="0">
              <a:spcAft>
                <a:spcPts val="600"/>
              </a:spcAft>
              <a:buNone/>
            </a:pPr>
            <a:r>
              <a:rPr lang="nl-BE" sz="2800" dirty="0" smtClean="0">
                <a:solidFill>
                  <a:srgbClr val="27A78D"/>
                </a:solidFill>
                <a:latin typeface="Helvetica" panose="020B0604020202020204" pitchFamily="34" charset="0"/>
                <a:cs typeface="Helvetica" panose="020B0604020202020204" pitchFamily="34" charset="0"/>
              </a:rPr>
              <a:t>	aftasten en uitstellen </a:t>
            </a:r>
            <a:r>
              <a:rPr lang="nl-BE" sz="2800" dirty="0">
                <a:solidFill>
                  <a:srgbClr val="27A78D"/>
                </a:solidFill>
                <a:latin typeface="Helvetica" panose="020B0604020202020204" pitchFamily="34" charset="0"/>
                <a:cs typeface="Helvetica" panose="020B0604020202020204" pitchFamily="34" charset="0"/>
              </a:rPr>
              <a:t/>
            </a:r>
            <a:br>
              <a:rPr lang="nl-BE" sz="2800" dirty="0">
                <a:solidFill>
                  <a:srgbClr val="27A78D"/>
                </a:solidFill>
                <a:latin typeface="Helvetica" panose="020B0604020202020204" pitchFamily="34" charset="0"/>
                <a:cs typeface="Helvetica" panose="020B0604020202020204" pitchFamily="34" charset="0"/>
              </a:rPr>
            </a:br>
            <a:r>
              <a:rPr lang="nl-BE" sz="2600" dirty="0" smtClean="0">
                <a:solidFill>
                  <a:srgbClr val="323294"/>
                </a:solidFill>
                <a:latin typeface="Helvetica" panose="020B0604020202020204" pitchFamily="34" charset="0"/>
                <a:cs typeface="Helvetica" panose="020B0604020202020204" pitchFamily="34" charset="0"/>
              </a:rPr>
              <a:t>	</a:t>
            </a:r>
            <a:endParaRPr lang="nl-BE" sz="2600" dirty="0">
              <a:solidFill>
                <a:srgbClr val="323294"/>
              </a:solidFill>
              <a:latin typeface="Helvetica" panose="020B0604020202020204" pitchFamily="34" charset="0"/>
              <a:cs typeface="Helvetica" panose="020B0604020202020204" pitchFamily="34" charset="0"/>
            </a:endParaRPr>
          </a:p>
          <a:p>
            <a:pPr marL="457200" lvl="1" indent="0">
              <a:spcAft>
                <a:spcPts val="600"/>
              </a:spcAft>
              <a:buNone/>
            </a:pPr>
            <a:r>
              <a:rPr lang="nl-BE" sz="2000" dirty="0">
                <a:solidFill>
                  <a:srgbClr val="323294"/>
                </a:solidFill>
                <a:latin typeface="Helvetica" panose="020B0604020202020204" pitchFamily="34" charset="0"/>
                <a:cs typeface="Helvetica" panose="020B0604020202020204" pitchFamily="34" charset="0"/>
              </a:rPr>
              <a:t>	</a:t>
            </a:r>
          </a:p>
          <a:p>
            <a:pPr marL="457200" lvl="1" indent="0">
              <a:lnSpc>
                <a:spcPct val="120000"/>
              </a:lnSpc>
              <a:spcAft>
                <a:spcPts val="600"/>
              </a:spcAft>
              <a:buNone/>
            </a:pPr>
            <a:r>
              <a:rPr lang="nl-BE" sz="3600" dirty="0">
                <a:solidFill>
                  <a:srgbClr val="323294"/>
                </a:solidFill>
                <a:latin typeface="Helvetica" panose="020B0604020202020204" pitchFamily="34" charset="0"/>
                <a:cs typeface="Helvetica" panose="020B0604020202020204" pitchFamily="34" charset="0"/>
              </a:rPr>
              <a:t>	</a:t>
            </a:r>
            <a:r>
              <a:rPr lang="nl-BE" sz="3600" dirty="0" smtClean="0">
                <a:solidFill>
                  <a:srgbClr val="323294"/>
                </a:solidFill>
                <a:latin typeface="Helvetica" panose="020B0604020202020204" pitchFamily="34" charset="0"/>
                <a:cs typeface="Helvetica" panose="020B0604020202020204" pitchFamily="34" charset="0"/>
              </a:rPr>
              <a:t>→ verhindert constructieve communicatie en 			informatie-uitwisseling </a:t>
            </a:r>
          </a:p>
          <a:p>
            <a:pPr marL="457200" lvl="1" indent="0">
              <a:lnSpc>
                <a:spcPct val="120000"/>
              </a:lnSpc>
              <a:spcAft>
                <a:spcPts val="600"/>
              </a:spcAft>
              <a:buNone/>
            </a:pPr>
            <a:r>
              <a:rPr lang="nl-BE" sz="3600" dirty="0">
                <a:solidFill>
                  <a:srgbClr val="323294"/>
                </a:solidFill>
                <a:latin typeface="Helvetica" panose="020B0604020202020204" pitchFamily="34" charset="0"/>
                <a:cs typeface="Helvetica" panose="020B0604020202020204" pitchFamily="34" charset="0"/>
              </a:rPr>
              <a:t>	</a:t>
            </a:r>
            <a:endParaRPr lang="nl-BE" sz="3600" dirty="0" smtClean="0">
              <a:solidFill>
                <a:srgbClr val="323294"/>
              </a:solidFill>
              <a:latin typeface="Helvetica" panose="020B0604020202020204" pitchFamily="34" charset="0"/>
              <a:cs typeface="Helvetica" panose="020B0604020202020204" pitchFamily="34" charset="0"/>
            </a:endParaRPr>
          </a:p>
          <a:p>
            <a:pPr lvl="1">
              <a:buFontTx/>
              <a:buChar char="-"/>
            </a:pPr>
            <a:endParaRPr lang="en-GB" dirty="0" smtClean="0"/>
          </a:p>
          <a:p>
            <a:pPr lvl="1">
              <a:buFontTx/>
              <a:buChar char="-"/>
            </a:pPr>
            <a:endParaRPr lang="en-GB" dirty="0"/>
          </a:p>
          <a:p>
            <a:pPr lvl="1">
              <a:buFontTx/>
              <a:buChar char="-"/>
            </a:pPr>
            <a:endParaRPr lang="nl-BE" dirty="0"/>
          </a:p>
          <a:p>
            <a:pPr lvl="1">
              <a:buFontTx/>
              <a:buChar char="-"/>
            </a:pPr>
            <a:endParaRPr lang="en-GB" dirty="0"/>
          </a:p>
          <a:p>
            <a:pPr>
              <a:buFontTx/>
              <a:buChar char="-"/>
            </a:pPr>
            <a:endParaRPr lang="nl-BE" dirty="0"/>
          </a:p>
          <a:p>
            <a:pPr>
              <a:buFontTx/>
              <a:buChar char="-"/>
            </a:pPr>
            <a:endParaRPr lang="nl-BE"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6928852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90500"/>
            <a:ext cx="10515600" cy="1316645"/>
          </a:xfrm>
        </p:spPr>
        <p:txBody>
          <a:bodyPr>
            <a:noAutofit/>
          </a:bodyPr>
          <a:lstStyle/>
          <a:p>
            <a:pPr algn="ctr"/>
            <a:r>
              <a:rPr lang="nl-NL" b="1" dirty="0" smtClean="0">
                <a:solidFill>
                  <a:srgbClr val="323294"/>
                </a:solidFill>
                <a:latin typeface="Helvetica" charset="0"/>
                <a:ea typeface="Helvetica" charset="0"/>
                <a:cs typeface="Helvetica" charset="0"/>
              </a:rPr>
              <a:t>Uitwisseling ouder- school </a:t>
            </a:r>
            <a:br>
              <a:rPr lang="nl-NL" b="1" dirty="0" smtClean="0">
                <a:solidFill>
                  <a:srgbClr val="323294"/>
                </a:solidFill>
                <a:latin typeface="Helvetica" charset="0"/>
                <a:ea typeface="Helvetica" charset="0"/>
                <a:cs typeface="Helvetica" charset="0"/>
              </a:rPr>
            </a:br>
            <a:r>
              <a:rPr lang="nl-NL" b="1" dirty="0" smtClean="0">
                <a:solidFill>
                  <a:srgbClr val="323294"/>
                </a:solidFill>
                <a:latin typeface="Helvetica" charset="0"/>
                <a:ea typeface="Helvetica" charset="0"/>
                <a:cs typeface="Helvetica" charset="0"/>
              </a:rPr>
              <a:t>1</a:t>
            </a:r>
            <a:r>
              <a:rPr lang="nl-NL" b="1" baseline="30000" dirty="0" smtClean="0">
                <a:solidFill>
                  <a:srgbClr val="323294"/>
                </a:solidFill>
                <a:latin typeface="Helvetica" charset="0"/>
                <a:ea typeface="Helvetica" charset="0"/>
                <a:cs typeface="Helvetica" charset="0"/>
              </a:rPr>
              <a:t>ste</a:t>
            </a:r>
            <a:r>
              <a:rPr lang="nl-NL" b="1" dirty="0" smtClean="0">
                <a:solidFill>
                  <a:srgbClr val="323294"/>
                </a:solidFill>
                <a:latin typeface="Helvetica" charset="0"/>
                <a:ea typeface="Helvetica" charset="0"/>
                <a:cs typeface="Helvetica" charset="0"/>
              </a:rPr>
              <a:t> trimester 6</a:t>
            </a:r>
            <a:r>
              <a:rPr lang="nl-NL" b="1" baseline="30000" dirty="0" smtClean="0">
                <a:solidFill>
                  <a:srgbClr val="323294"/>
                </a:solidFill>
                <a:latin typeface="Helvetica" charset="0"/>
                <a:ea typeface="Helvetica" charset="0"/>
                <a:cs typeface="Helvetica" charset="0"/>
              </a:rPr>
              <a:t>de</a:t>
            </a:r>
            <a:r>
              <a:rPr lang="nl-NL" b="1" dirty="0" smtClean="0">
                <a:solidFill>
                  <a:srgbClr val="323294"/>
                </a:solidFill>
                <a:latin typeface="Helvetica" charset="0"/>
                <a:ea typeface="Helvetica" charset="0"/>
                <a:cs typeface="Helvetica" charset="0"/>
              </a:rPr>
              <a:t> leerjaar </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690688"/>
            <a:ext cx="10010385" cy="4785485"/>
          </a:xfrm>
        </p:spPr>
        <p:txBody>
          <a:bodyPr>
            <a:normAutofit/>
          </a:bodyPr>
          <a:lstStyle/>
          <a:p>
            <a:pPr marL="0" indent="0">
              <a:spcAft>
                <a:spcPts val="600"/>
              </a:spcAft>
              <a:buClr>
                <a:srgbClr val="323294"/>
              </a:buClr>
              <a:buNone/>
            </a:pPr>
            <a:r>
              <a:rPr lang="nl-BE" b="1" dirty="0" smtClean="0">
                <a:solidFill>
                  <a:srgbClr val="27A78D"/>
                </a:solidFill>
                <a:latin typeface="Helvetica" panose="020B0604020202020204" pitchFamily="34" charset="0"/>
                <a:cs typeface="Helvetica" panose="020B0604020202020204" pitchFamily="34" charset="0"/>
              </a:rPr>
              <a:t>Volstaat </a:t>
            </a:r>
            <a:r>
              <a:rPr lang="nl-BE" sz="2400" dirty="0" smtClean="0">
                <a:solidFill>
                  <a:srgbClr val="323294"/>
                </a:solidFill>
                <a:latin typeface="Helvetica" panose="020B0604020202020204" pitchFamily="34" charset="0"/>
                <a:cs typeface="Helvetica" panose="020B0604020202020204" pitchFamily="34" charset="0"/>
              </a:rPr>
              <a:t>voor ouders met een sterk netwerk en de vereiste kennis &amp;  vaardigheden om onafhankelijk en trefzeker te kiezen. </a:t>
            </a:r>
          </a:p>
          <a:p>
            <a:pPr marL="0" indent="0">
              <a:spcAft>
                <a:spcPts val="600"/>
              </a:spcAft>
              <a:buClr>
                <a:srgbClr val="323294"/>
              </a:buClr>
              <a:buNone/>
            </a:pPr>
            <a:r>
              <a:rPr lang="nl-BE" b="1" dirty="0" smtClean="0">
                <a:solidFill>
                  <a:srgbClr val="27A78D"/>
                </a:solidFill>
                <a:latin typeface="Helvetica" panose="020B0604020202020204" pitchFamily="34" charset="0"/>
                <a:cs typeface="Helvetica" panose="020B0604020202020204" pitchFamily="34" charset="0"/>
              </a:rPr>
              <a:t>Bevoordeelt </a:t>
            </a:r>
            <a:r>
              <a:rPr lang="nl-BE" sz="2400" dirty="0" smtClean="0">
                <a:solidFill>
                  <a:srgbClr val="323294"/>
                </a:solidFill>
                <a:latin typeface="Helvetica" panose="020B0604020202020204" pitchFamily="34" charset="0"/>
                <a:cs typeface="Helvetica" panose="020B0604020202020204" pitchFamily="34" charset="0"/>
              </a:rPr>
              <a:t>ouders die studieadvies of informatie wensen en over de nodige vaardigheden beschikken om dit op een goed geïnformeerde en zelfzekere manier aan te kaarten. </a:t>
            </a:r>
            <a:endParaRPr lang="nl-BE" sz="2400" b="1" dirty="0">
              <a:solidFill>
                <a:srgbClr val="323294"/>
              </a:solidFill>
              <a:latin typeface="Helvetica" panose="020B0604020202020204" pitchFamily="34" charset="0"/>
              <a:cs typeface="Helvetica" panose="020B0604020202020204" pitchFamily="34" charset="0"/>
            </a:endParaRPr>
          </a:p>
          <a:p>
            <a:pPr marL="0" indent="0">
              <a:spcAft>
                <a:spcPts val="600"/>
              </a:spcAft>
              <a:buClr>
                <a:srgbClr val="323294"/>
              </a:buClr>
              <a:buNone/>
            </a:pPr>
            <a:r>
              <a:rPr lang="nl-BE" sz="2400" dirty="0" smtClean="0">
                <a:solidFill>
                  <a:srgbClr val="323294"/>
                </a:solidFill>
                <a:latin typeface="Helvetica" panose="020B0604020202020204" pitchFamily="34" charset="0"/>
                <a:cs typeface="Helvetica" panose="020B0604020202020204" pitchFamily="34" charset="0"/>
              </a:rPr>
              <a:t>Dreigt</a:t>
            </a:r>
            <a:r>
              <a:rPr lang="nl-BE" dirty="0" smtClean="0">
                <a:solidFill>
                  <a:srgbClr val="323294"/>
                </a:solidFill>
                <a:latin typeface="Helvetica" panose="020B0604020202020204" pitchFamily="34" charset="0"/>
                <a:cs typeface="Helvetica" panose="020B0604020202020204" pitchFamily="34" charset="0"/>
              </a:rPr>
              <a:t> </a:t>
            </a:r>
            <a:r>
              <a:rPr lang="nl-BE" b="1" dirty="0" smtClean="0">
                <a:solidFill>
                  <a:srgbClr val="27A78D"/>
                </a:solidFill>
                <a:latin typeface="Helvetica" panose="020B0604020202020204" pitchFamily="34" charset="0"/>
                <a:cs typeface="Helvetica" panose="020B0604020202020204" pitchFamily="34" charset="0"/>
              </a:rPr>
              <a:t>tekort te schieten </a:t>
            </a:r>
            <a:r>
              <a:rPr lang="nl-BE" sz="2400" dirty="0">
                <a:solidFill>
                  <a:srgbClr val="323294"/>
                </a:solidFill>
                <a:latin typeface="Helvetica" panose="020B0604020202020204" pitchFamily="34" charset="0"/>
                <a:cs typeface="Helvetica" panose="020B0604020202020204" pitchFamily="34" charset="0"/>
              </a:rPr>
              <a:t>voor ouders </a:t>
            </a:r>
            <a:r>
              <a:rPr lang="nl-BE" sz="2400" dirty="0" smtClean="0">
                <a:solidFill>
                  <a:srgbClr val="323294"/>
                </a:solidFill>
                <a:latin typeface="Helvetica" panose="020B0604020202020204" pitchFamily="34" charset="0"/>
                <a:cs typeface="Helvetica" panose="020B0604020202020204" pitchFamily="34" charset="0"/>
              </a:rPr>
              <a:t>die van de lagere school afhankelijk zijn. </a:t>
            </a:r>
          </a:p>
          <a:p>
            <a:pPr marL="0" indent="0">
              <a:buClr>
                <a:srgbClr val="323294"/>
              </a:buClr>
              <a:buNone/>
            </a:pPr>
            <a:r>
              <a:rPr lang="nl-BE" sz="2400" dirty="0" smtClean="0">
                <a:solidFill>
                  <a:srgbClr val="323294"/>
                </a:solidFill>
                <a:latin typeface="Helvetica" panose="020B0604020202020204" pitchFamily="34" charset="0"/>
                <a:cs typeface="Helvetica" panose="020B0604020202020204" pitchFamily="34" charset="0"/>
              </a:rPr>
              <a:t>Dreigt ouders te </a:t>
            </a:r>
            <a:r>
              <a:rPr lang="nl-BE" b="1" dirty="0" smtClean="0">
                <a:solidFill>
                  <a:srgbClr val="27A78D"/>
                </a:solidFill>
                <a:latin typeface="Helvetica" panose="020B0604020202020204" pitchFamily="34" charset="0"/>
                <a:cs typeface="Helvetica" panose="020B0604020202020204" pitchFamily="34" charset="0"/>
              </a:rPr>
              <a:t>vervreemden</a:t>
            </a:r>
            <a:r>
              <a:rPr lang="nl-BE" sz="2600" dirty="0" smtClean="0">
                <a:latin typeface="Helvetica" panose="020B0604020202020204" pitchFamily="34" charset="0"/>
                <a:cs typeface="Helvetica" panose="020B0604020202020204" pitchFamily="34" charset="0"/>
              </a:rPr>
              <a:t> </a:t>
            </a:r>
            <a:r>
              <a:rPr lang="nl-BE" sz="2400" dirty="0" smtClean="0">
                <a:solidFill>
                  <a:srgbClr val="323294"/>
                </a:solidFill>
                <a:latin typeface="Helvetica" panose="020B0604020202020204" pitchFamily="34" charset="0"/>
                <a:cs typeface="Helvetica" panose="020B0604020202020204" pitchFamily="34" charset="0"/>
              </a:rPr>
              <a:t>die adviezen als negatief, beperkend en/of discriminerend ervaren, nu of in het verleden, en dit ondanks een vaak grotere afhankelijkheid. </a:t>
            </a:r>
            <a:endParaRPr lang="nl-NL" dirty="0" smtClean="0">
              <a:solidFill>
                <a:srgbClr val="323294"/>
              </a:solidFill>
              <a:latin typeface="Helvetica" panose="020B0604020202020204" pitchFamily="34" charset="0"/>
              <a:cs typeface="Helvetica" panose="020B0604020202020204" pitchFamily="34" charset="0"/>
            </a:endParaRPr>
          </a:p>
          <a:p>
            <a:pPr marL="0" indent="0">
              <a:buNone/>
            </a:pPr>
            <a:endParaRPr lang="nl-NL" dirty="0">
              <a:latin typeface="Helvetica" panose="020B0604020202020204" pitchFamily="34" charset="0"/>
              <a:cs typeface="Helvetica" panose="020B0604020202020204" pitchFamily="34" charset="0"/>
            </a:endParaRPr>
          </a:p>
          <a:p>
            <a:pPr marL="0" indent="0">
              <a:buNone/>
            </a:pPr>
            <a:endParaRPr lang="nl-NL" dirty="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7760958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smtClean="0">
                <a:solidFill>
                  <a:schemeClr val="bg1"/>
                </a:solidFill>
                <a:latin typeface="Helvetica Light" charset="0"/>
                <a:ea typeface="Helvetica Light" charset="0"/>
                <a:cs typeface="Helvetica Light" charset="0"/>
              </a:rPr>
              <a:t>Rol van de lagere school in het keuzeproces van ouders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kunnen we doen?</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6050264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kunnen</a:t>
            </a:r>
            <a:r>
              <a:rPr lang="en-GB" b="1" dirty="0" smtClean="0">
                <a:solidFill>
                  <a:srgbClr val="323294"/>
                </a:solidFill>
                <a:latin typeface="Helvetica" charset="0"/>
                <a:ea typeface="Helvetica" charset="0"/>
                <a:cs typeface="Helvetica" charset="0"/>
              </a:rPr>
              <a:t> we </a:t>
            </a:r>
            <a:r>
              <a:rPr lang="en-GB" b="1" dirty="0" err="1" smtClean="0">
                <a:solidFill>
                  <a:srgbClr val="323294"/>
                </a:solidFill>
                <a:latin typeface="Helvetica" charset="0"/>
                <a:ea typeface="Helvetica" charset="0"/>
                <a:cs typeface="Helvetica" charset="0"/>
              </a:rPr>
              <a:t>doen</a:t>
            </a:r>
            <a:r>
              <a:rPr lang="en-GB" b="1" dirty="0" smtClean="0">
                <a:solidFill>
                  <a:srgbClr val="323294"/>
                </a:solidFill>
                <a:latin typeface="Helvetica" charset="0"/>
                <a:ea typeface="Helvetica" charset="0"/>
                <a:cs typeface="Helvetica" charset="0"/>
              </a:rPr>
              <a:t>? </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2506662"/>
            <a:ext cx="10515600" cy="2951163"/>
          </a:xfrm>
        </p:spPr>
        <p:txBody>
          <a:bodyPr/>
          <a:lstStyle/>
          <a:p>
            <a:r>
              <a:rPr lang="en-GB" dirty="0">
                <a:solidFill>
                  <a:srgbClr val="323294"/>
                </a:solidFill>
                <a:latin typeface="Helvetica" charset="0"/>
                <a:ea typeface="Helvetica" charset="0"/>
                <a:cs typeface="Helvetica" charset="0"/>
                <a:hlinkClick r:id="rId3"/>
              </a:rPr>
              <a:t>Folder voor </a:t>
            </a:r>
            <a:r>
              <a:rPr lang="en-GB" dirty="0" err="1" smtClean="0">
                <a:solidFill>
                  <a:srgbClr val="323294"/>
                </a:solidFill>
                <a:latin typeface="Helvetica" charset="0"/>
                <a:ea typeface="Helvetica" charset="0"/>
                <a:cs typeface="Helvetica" charset="0"/>
                <a:hlinkClick r:id="rId3"/>
              </a:rPr>
              <a:t>ouders</a:t>
            </a:r>
            <a:endParaRPr lang="en-GB" dirty="0" smtClean="0">
              <a:solidFill>
                <a:srgbClr val="323294"/>
              </a:solidFill>
              <a:latin typeface="Helvetica" charset="0"/>
              <a:ea typeface="Helvetica" charset="0"/>
              <a:cs typeface="Helvetica" charset="0"/>
            </a:endParaRPr>
          </a:p>
          <a:p>
            <a:r>
              <a:rPr lang="en-GB" dirty="0" smtClean="0">
                <a:solidFill>
                  <a:srgbClr val="323294"/>
                </a:solidFill>
                <a:latin typeface="Helvetica" charset="0"/>
                <a:ea typeface="Helvetica" charset="0"/>
                <a:cs typeface="Helvetica" charset="0"/>
                <a:hlinkClick r:id="rId4"/>
              </a:rPr>
              <a:t>Tijdlijn keuzeproces</a:t>
            </a:r>
            <a:endParaRPr lang="en-GB" dirty="0" smtClean="0">
              <a:solidFill>
                <a:srgbClr val="323294"/>
              </a:solidFill>
              <a:latin typeface="Helvetica" charset="0"/>
              <a:ea typeface="Helvetica" charset="0"/>
              <a:cs typeface="Helvetica" charset="0"/>
            </a:endParaRPr>
          </a:p>
          <a:p>
            <a:r>
              <a:rPr lang="en-GB" dirty="0" smtClean="0">
                <a:solidFill>
                  <a:srgbClr val="323294"/>
                </a:solidFill>
                <a:latin typeface="Helvetica" charset="0"/>
                <a:ea typeface="Helvetica" charset="0"/>
                <a:cs typeface="Helvetica" charset="0"/>
                <a:hlinkClick r:id="rId5"/>
              </a:rPr>
              <a:t>Praktijkvoorbeeld </a:t>
            </a:r>
            <a:r>
              <a:rPr lang="en-GB" dirty="0" err="1" smtClean="0">
                <a:solidFill>
                  <a:srgbClr val="323294"/>
                </a:solidFill>
                <a:latin typeface="Helvetica" charset="0"/>
                <a:ea typeface="Helvetica" charset="0"/>
                <a:cs typeface="Helvetica" charset="0"/>
                <a:hlinkClick r:id="rId5"/>
              </a:rPr>
              <a:t>infobeurs</a:t>
            </a:r>
            <a:r>
              <a:rPr lang="en-GB" dirty="0" smtClean="0">
                <a:solidFill>
                  <a:srgbClr val="323294"/>
                </a:solidFill>
                <a:latin typeface="Helvetica" charset="0"/>
                <a:ea typeface="Helvetica" charset="0"/>
                <a:cs typeface="Helvetica" charset="0"/>
                <a:hlinkClick r:id="rId5"/>
              </a:rPr>
              <a:t> over het </a:t>
            </a:r>
            <a:r>
              <a:rPr lang="en-GB" dirty="0" err="1" smtClean="0">
                <a:solidFill>
                  <a:srgbClr val="323294"/>
                </a:solidFill>
                <a:latin typeface="Helvetica" charset="0"/>
                <a:ea typeface="Helvetica" charset="0"/>
                <a:cs typeface="Helvetica" charset="0"/>
                <a:hlinkClick r:id="rId5"/>
              </a:rPr>
              <a:t>secundair</a:t>
            </a:r>
            <a:r>
              <a:rPr lang="en-GB" dirty="0" smtClean="0">
                <a:solidFill>
                  <a:srgbClr val="323294"/>
                </a:solidFill>
                <a:latin typeface="Helvetica" charset="0"/>
                <a:ea typeface="Helvetica" charset="0"/>
                <a:cs typeface="Helvetica" charset="0"/>
                <a:hlinkClick r:id="rId5"/>
              </a:rPr>
              <a:t> </a:t>
            </a:r>
            <a:r>
              <a:rPr lang="en-GB" dirty="0" err="1" smtClean="0">
                <a:solidFill>
                  <a:srgbClr val="323294"/>
                </a:solidFill>
                <a:latin typeface="Helvetica" charset="0"/>
                <a:ea typeface="Helvetica" charset="0"/>
                <a:cs typeface="Helvetica" charset="0"/>
                <a:hlinkClick r:id="rId5"/>
              </a:rPr>
              <a:t>onderwijs</a:t>
            </a:r>
            <a:endParaRPr lang="en-GB" dirty="0" smtClean="0">
              <a:solidFill>
                <a:srgbClr val="323294"/>
              </a:solidFill>
              <a:latin typeface="Helvetica" charset="0"/>
              <a:ea typeface="Helvetica" charset="0"/>
              <a:cs typeface="Helvetica" charset="0"/>
            </a:endParaRPr>
          </a:p>
          <a:p>
            <a:r>
              <a:rPr lang="en-GB" dirty="0" err="1" smtClean="0">
                <a:solidFill>
                  <a:srgbClr val="323294"/>
                </a:solidFill>
                <a:latin typeface="Helvetica" charset="0"/>
                <a:ea typeface="Helvetica" charset="0"/>
                <a:cs typeface="Helvetica" charset="0"/>
                <a:hlinkClick r:id="rId6"/>
              </a:rPr>
              <a:t>Kies</a:t>
            </a:r>
            <a:r>
              <a:rPr lang="en-GB" dirty="0" smtClean="0">
                <a:solidFill>
                  <a:srgbClr val="323294"/>
                </a:solidFill>
                <a:latin typeface="Helvetica" charset="0"/>
                <a:ea typeface="Helvetica" charset="0"/>
                <a:cs typeface="Helvetica" charset="0"/>
                <a:hlinkClick r:id="rId6"/>
              </a:rPr>
              <a:t> </a:t>
            </a:r>
            <a:r>
              <a:rPr lang="en-GB" dirty="0" err="1" smtClean="0">
                <a:solidFill>
                  <a:srgbClr val="323294"/>
                </a:solidFill>
                <a:latin typeface="Helvetica" charset="0"/>
                <a:ea typeface="Helvetica" charset="0"/>
                <a:cs typeface="Helvetica" charset="0"/>
                <a:hlinkClick r:id="rId6"/>
              </a:rPr>
              <a:t>Raak</a:t>
            </a:r>
            <a:r>
              <a:rPr lang="en-GB" dirty="0">
                <a:solidFill>
                  <a:srgbClr val="323294"/>
                </a:solidFill>
                <a:latin typeface="Helvetica" charset="0"/>
                <a:ea typeface="Helvetica" charset="0"/>
                <a:cs typeface="Helvetica" charset="0"/>
                <a:hlinkClick r:id="rId6"/>
              </a:rPr>
              <a:t>!</a:t>
            </a:r>
            <a:r>
              <a:rPr lang="en-GB" dirty="0" smtClean="0">
                <a:solidFill>
                  <a:srgbClr val="323294"/>
                </a:solidFill>
                <a:latin typeface="Helvetica" charset="0"/>
                <a:ea typeface="Helvetica" charset="0"/>
                <a:cs typeface="Helvetica" charset="0"/>
                <a:hlinkClick r:id="rId6"/>
              </a:rPr>
              <a:t>  </a:t>
            </a:r>
            <a:endParaRPr lang="en-GB" dirty="0">
              <a:solidFill>
                <a:srgbClr val="323294"/>
              </a:solidFill>
              <a:latin typeface="Helvetica" charset="0"/>
              <a:ea typeface="Helvetica" charset="0"/>
              <a:cs typeface="Helvetica" charset="0"/>
            </a:endParaRPr>
          </a:p>
        </p:txBody>
      </p:sp>
      <p:pic>
        <p:nvPicPr>
          <p:cNvPr id="4" name="Afbeelding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049941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852444" y="1350651"/>
            <a:ext cx="9144000" cy="2387600"/>
          </a:xfrm>
        </p:spPr>
        <p:txBody>
          <a:bodyPr>
            <a:normAutofit/>
          </a:bodyPr>
          <a:lstStyle/>
          <a:p>
            <a:r>
              <a:rPr lang="en-GB" sz="4800" b="1" dirty="0" smtClean="0">
                <a:solidFill>
                  <a:schemeClr val="bg1"/>
                </a:solidFill>
                <a:latin typeface="Helvetica Light" charset="0"/>
                <a:ea typeface="Helvetica Light" charset="0"/>
                <a:cs typeface="Helvetica Light" charset="0"/>
              </a:rPr>
              <a:t>Studie – en schooladvies</a:t>
            </a:r>
            <a:endParaRPr lang="en-GB" sz="4800" b="1" dirty="0">
              <a:solidFill>
                <a:schemeClr val="bg1"/>
              </a:solidFill>
              <a:latin typeface="Helvetica Light" charset="0"/>
              <a:ea typeface="Helvetica Light" charset="0"/>
              <a:cs typeface="Helvetica Light" charset="0"/>
            </a:endParaRPr>
          </a:p>
        </p:txBody>
      </p:sp>
    </p:spTree>
    <p:extLst>
      <p:ext uri="{BB962C8B-B14F-4D97-AF65-F5344CB8AC3E}">
        <p14:creationId xmlns:p14="http://schemas.microsoft.com/office/powerpoint/2010/main" val="16737909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smtClean="0">
                <a:solidFill>
                  <a:schemeClr val="bg1"/>
                </a:solidFill>
                <a:latin typeface="Helvetica Light" charset="0"/>
                <a:ea typeface="Helvetica Light" charset="0"/>
                <a:cs typeface="Helvetica Light" charset="0"/>
              </a:rPr>
              <a:t>Studie – en schooladvies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weten we?</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30329952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880579"/>
          </a:xfrm>
        </p:spPr>
        <p:txBody>
          <a:bodyPr>
            <a:normAutofit/>
          </a:bodyPr>
          <a:lstStyle/>
          <a:p>
            <a:pPr algn="ctr"/>
            <a:r>
              <a:rPr lang="nl-NL" b="1" dirty="0" smtClean="0">
                <a:solidFill>
                  <a:srgbClr val="323294"/>
                </a:solidFill>
                <a:latin typeface="Helvetica" charset="0"/>
                <a:ea typeface="Helvetica" charset="0"/>
                <a:cs typeface="Helvetica" charset="0"/>
              </a:rPr>
              <a:t>Studieadvies</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868557"/>
            <a:ext cx="10515600" cy="4308406"/>
          </a:xfrm>
        </p:spPr>
        <p:txBody>
          <a:bodyPr>
            <a:normAutofit/>
          </a:bodyPr>
          <a:lstStyle/>
          <a:p>
            <a:pPr marL="0" indent="0" algn="ctr">
              <a:buNone/>
            </a:pPr>
            <a:endParaRPr lang="nl-NL" sz="3200" dirty="0" smtClean="0">
              <a:solidFill>
                <a:srgbClr val="323294"/>
              </a:solidFill>
            </a:endParaRPr>
          </a:p>
          <a:p>
            <a:pPr marL="0" indent="0" algn="ctr">
              <a:buNone/>
            </a:pPr>
            <a:r>
              <a:rPr lang="nl-NL" sz="3200" dirty="0" smtClean="0">
                <a:solidFill>
                  <a:srgbClr val="323294"/>
                </a:solidFill>
              </a:rPr>
              <a:t>‘</a:t>
            </a:r>
            <a:r>
              <a:rPr lang="nl-NL" sz="3200" i="1" dirty="0" smtClean="0">
                <a:solidFill>
                  <a:srgbClr val="323294"/>
                </a:solidFill>
              </a:rPr>
              <a:t>Heeft u van de basisschool een studieadvies gekregen?’</a:t>
            </a:r>
            <a:endParaRPr lang="nl-NL" sz="3200" dirty="0" smtClean="0"/>
          </a:p>
          <a:p>
            <a:pPr marL="0" indent="0" algn="ctr">
              <a:buNone/>
            </a:pPr>
            <a:r>
              <a:rPr lang="nl-NL" dirty="0"/>
              <a:t>	</a:t>
            </a:r>
            <a:r>
              <a:rPr lang="nl-NL" b="1" dirty="0" smtClean="0">
                <a:solidFill>
                  <a:srgbClr val="27A78D"/>
                </a:solidFill>
              </a:rPr>
              <a:t>50</a:t>
            </a:r>
            <a:r>
              <a:rPr lang="nl-NL" b="1" dirty="0">
                <a:solidFill>
                  <a:srgbClr val="27A78D"/>
                </a:solidFill>
              </a:rPr>
              <a:t>%</a:t>
            </a:r>
            <a:r>
              <a:rPr lang="nl-NL" dirty="0">
                <a:solidFill>
                  <a:srgbClr val="27A78D"/>
                </a:solidFill>
              </a:rPr>
              <a:t> van de ouders geeft aan </a:t>
            </a:r>
            <a:r>
              <a:rPr lang="nl-NL" dirty="0" smtClean="0">
                <a:solidFill>
                  <a:srgbClr val="27A78D"/>
                </a:solidFill>
              </a:rPr>
              <a:t>van </a:t>
            </a:r>
            <a:r>
              <a:rPr lang="nl-NL" b="1" dirty="0" smtClean="0">
                <a:solidFill>
                  <a:srgbClr val="27A78D"/>
                </a:solidFill>
              </a:rPr>
              <a:t>niet</a:t>
            </a:r>
            <a:r>
              <a:rPr lang="nl-NL" dirty="0" smtClean="0">
                <a:solidFill>
                  <a:srgbClr val="27A78D"/>
                </a:solidFill>
              </a:rPr>
              <a:t>! </a:t>
            </a:r>
          </a:p>
          <a:p>
            <a:pPr marL="0" indent="0">
              <a:buNone/>
            </a:pPr>
            <a:endParaRPr lang="nl-NL" dirty="0" smtClean="0"/>
          </a:p>
          <a:p>
            <a:pPr marL="0" indent="0">
              <a:buNone/>
            </a:pPr>
            <a:endParaRPr lang="nl-NL" dirty="0" smtClean="0"/>
          </a:p>
          <a:p>
            <a:pPr marL="0" indent="0">
              <a:buNone/>
            </a:pPr>
            <a:r>
              <a:rPr lang="nl-NL" dirty="0" smtClean="0">
                <a:solidFill>
                  <a:srgbClr val="323294"/>
                </a:solidFill>
                <a:latin typeface="Helvetica" charset="0"/>
                <a:ea typeface="Helvetica" charset="0"/>
                <a:cs typeface="Helvetica" charset="0"/>
              </a:rPr>
              <a:t>Potentieel belangrijke bron van info</a:t>
            </a:r>
            <a:endParaRPr lang="nl-NL" dirty="0"/>
          </a:p>
          <a:p>
            <a:pPr marL="0" indent="0">
              <a:buNone/>
            </a:pPr>
            <a:endParaRPr lang="nl-NL" b="1" dirty="0" smtClean="0"/>
          </a:p>
          <a:p>
            <a:pPr marL="0" indent="0">
              <a:buNone/>
            </a:pPr>
            <a:endParaRPr lang="nl-NL" dirty="0" smtClean="0"/>
          </a:p>
          <a:p>
            <a:pPr marL="0" indent="0">
              <a:buNone/>
            </a:pPr>
            <a:endParaRPr lang="nl-NL" dirty="0"/>
          </a:p>
          <a:p>
            <a:pPr marL="0" indent="0">
              <a:buNone/>
            </a:pPr>
            <a:endParaRPr lang="nl-NL" dirty="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293825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603664"/>
            <a:ext cx="10515600" cy="880579"/>
          </a:xfrm>
        </p:spPr>
        <p:txBody>
          <a:bodyPr>
            <a:noAutofit/>
          </a:bodyPr>
          <a:lstStyle/>
          <a:p>
            <a:pPr algn="ctr"/>
            <a:r>
              <a:rPr lang="nl-NL" sz="4000" b="1" dirty="0">
                <a:solidFill>
                  <a:srgbClr val="323294"/>
                </a:solidFill>
                <a:latin typeface="Helvetica" charset="0"/>
                <a:ea typeface="Helvetica" charset="0"/>
                <a:cs typeface="Helvetica" charset="0"/>
              </a:rPr>
              <a:t>Advies wordt vaker als dusdanig </a:t>
            </a:r>
            <a:r>
              <a:rPr lang="nl-NL" sz="4000" b="1" dirty="0" smtClean="0">
                <a:solidFill>
                  <a:srgbClr val="323294"/>
                </a:solidFill>
                <a:latin typeface="Helvetica" charset="0"/>
                <a:ea typeface="Helvetica" charset="0"/>
                <a:cs typeface="Helvetica" charset="0"/>
              </a:rPr>
              <a:t>ervaren wanneer:</a:t>
            </a:r>
            <a:endParaRPr lang="nl-NL" sz="4000"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926741"/>
            <a:ext cx="10515600" cy="4195763"/>
          </a:xfrm>
        </p:spPr>
        <p:txBody>
          <a:bodyPr>
            <a:normAutofit lnSpcReduction="10000"/>
          </a:bodyPr>
          <a:lstStyle/>
          <a:p>
            <a:pPr marL="0" indent="0">
              <a:spcAft>
                <a:spcPts val="1000"/>
              </a:spcAft>
              <a:buNone/>
            </a:pPr>
            <a:r>
              <a:rPr lang="nl-NL" b="1" u="sng" dirty="0" smtClean="0">
                <a:solidFill>
                  <a:srgbClr val="27A78D"/>
                </a:solidFill>
                <a:latin typeface="Helvetica" charset="0"/>
                <a:ea typeface="Helvetica" charset="0"/>
                <a:cs typeface="Helvetica" charset="0"/>
              </a:rPr>
              <a:t>Leerkracht</a:t>
            </a:r>
            <a:r>
              <a:rPr lang="nl-NL" dirty="0" smtClean="0">
                <a:solidFill>
                  <a:srgbClr val="27A78D"/>
                </a:solidFill>
                <a:latin typeface="Helvetica" charset="0"/>
                <a:ea typeface="Helvetica" charset="0"/>
                <a:cs typeface="Helvetica" charset="0"/>
              </a:rPr>
              <a:t> </a:t>
            </a:r>
            <a:r>
              <a:rPr lang="nl-NL" dirty="0" smtClean="0">
                <a:solidFill>
                  <a:srgbClr val="323294"/>
                </a:solidFill>
                <a:latin typeface="Helvetica" charset="0"/>
                <a:ea typeface="Helvetica" charset="0"/>
                <a:cs typeface="Helvetica" charset="0"/>
              </a:rPr>
              <a:t>zich beter in staat voelt om </a:t>
            </a:r>
            <a:r>
              <a:rPr lang="nl-NL" dirty="0" err="1" smtClean="0">
                <a:solidFill>
                  <a:srgbClr val="323294"/>
                </a:solidFill>
                <a:latin typeface="Helvetica" charset="0"/>
                <a:ea typeface="Helvetica" charset="0"/>
                <a:cs typeface="Helvetica" charset="0"/>
              </a:rPr>
              <a:t>lln</a:t>
            </a:r>
            <a:r>
              <a:rPr lang="nl-NL" dirty="0" smtClean="0">
                <a:solidFill>
                  <a:srgbClr val="323294"/>
                </a:solidFill>
                <a:latin typeface="Helvetica" charset="0"/>
                <a:ea typeface="Helvetica" charset="0"/>
                <a:cs typeface="Helvetica" charset="0"/>
              </a:rPr>
              <a:t>/ouders te oriënteren</a:t>
            </a:r>
          </a:p>
          <a:p>
            <a:pPr marL="457200" lvl="1" indent="0">
              <a:spcAft>
                <a:spcPts val="1000"/>
              </a:spcAft>
              <a:buNone/>
            </a:pPr>
            <a:r>
              <a:rPr lang="nl-NL" dirty="0" smtClean="0">
                <a:solidFill>
                  <a:srgbClr val="27A78D"/>
                </a:solidFill>
                <a:latin typeface="Helvetica" charset="0"/>
                <a:ea typeface="Helvetica" charset="0"/>
                <a:cs typeface="Helvetica" charset="0"/>
              </a:rPr>
              <a:t>	</a:t>
            </a:r>
            <a:r>
              <a:rPr lang="nl-NL" i="1" dirty="0" smtClean="0">
                <a:solidFill>
                  <a:srgbClr val="27A78D"/>
                </a:solidFill>
                <a:latin typeface="Helvetica" charset="0"/>
                <a:ea typeface="Helvetica" charset="0"/>
                <a:cs typeface="Helvetica" charset="0"/>
              </a:rPr>
              <a:t>Expliciet </a:t>
            </a:r>
            <a:r>
              <a:rPr lang="nl-NL" i="1" dirty="0">
                <a:solidFill>
                  <a:srgbClr val="27A78D"/>
                </a:solidFill>
                <a:latin typeface="Helvetica" charset="0"/>
                <a:ea typeface="Helvetica" charset="0"/>
                <a:cs typeface="Helvetica" charset="0"/>
              </a:rPr>
              <a:t>beleid in de school, </a:t>
            </a:r>
            <a:r>
              <a:rPr lang="nl-NL" i="1" dirty="0" smtClean="0">
                <a:solidFill>
                  <a:srgbClr val="27A78D"/>
                </a:solidFill>
                <a:latin typeface="Helvetica" charset="0"/>
                <a:ea typeface="Helvetica" charset="0"/>
                <a:cs typeface="Helvetica" charset="0"/>
              </a:rPr>
              <a:t>gedeelde verantwoordelijkheid team</a:t>
            </a:r>
            <a:endParaRPr lang="nl-NL" i="1" dirty="0">
              <a:solidFill>
                <a:srgbClr val="27A78D"/>
              </a:solidFill>
              <a:latin typeface="Helvetica" charset="0"/>
              <a:ea typeface="Helvetica" charset="0"/>
              <a:cs typeface="Helvetica" charset="0"/>
            </a:endParaRPr>
          </a:p>
          <a:p>
            <a:pPr marL="0" indent="0">
              <a:spcAft>
                <a:spcPts val="600"/>
              </a:spcAft>
              <a:buNone/>
            </a:pPr>
            <a:r>
              <a:rPr lang="nl-NL" b="1" u="sng" dirty="0" smtClean="0">
                <a:solidFill>
                  <a:srgbClr val="27A78D"/>
                </a:solidFill>
                <a:latin typeface="Helvetica" charset="0"/>
                <a:ea typeface="Helvetica" charset="0"/>
                <a:cs typeface="Helvetica" charset="0"/>
              </a:rPr>
              <a:t>Ouders </a:t>
            </a:r>
          </a:p>
          <a:p>
            <a:pPr marL="0" indent="0">
              <a:spcAft>
                <a:spcPts val="600"/>
              </a:spcAft>
              <a:buNone/>
            </a:pPr>
            <a:r>
              <a:rPr lang="nl-NL" sz="2800" dirty="0" smtClean="0">
                <a:solidFill>
                  <a:srgbClr val="323294"/>
                </a:solidFill>
                <a:latin typeface="Helvetica" charset="0"/>
                <a:ea typeface="Helvetica" charset="0"/>
                <a:cs typeface="Helvetica" charset="0"/>
              </a:rPr>
              <a:t>de relatie/communicatie </a:t>
            </a:r>
            <a:r>
              <a:rPr lang="nl-NL" sz="2800" dirty="0">
                <a:solidFill>
                  <a:srgbClr val="323294"/>
                </a:solidFill>
                <a:latin typeface="Helvetica" charset="0"/>
                <a:ea typeface="Helvetica" charset="0"/>
                <a:cs typeface="Helvetica" charset="0"/>
              </a:rPr>
              <a:t>met de school als positief </a:t>
            </a:r>
            <a:r>
              <a:rPr lang="nl-NL" sz="2800" dirty="0" smtClean="0">
                <a:solidFill>
                  <a:srgbClr val="323294"/>
                </a:solidFill>
                <a:latin typeface="Helvetica" charset="0"/>
                <a:ea typeface="Helvetica" charset="0"/>
                <a:cs typeface="Helvetica" charset="0"/>
              </a:rPr>
              <a:t>ervaren</a:t>
            </a:r>
          </a:p>
          <a:p>
            <a:pPr marL="0" indent="0">
              <a:spcAft>
                <a:spcPts val="600"/>
              </a:spcAft>
              <a:buNone/>
            </a:pPr>
            <a:r>
              <a:rPr lang="nl-NL" sz="2800" dirty="0" smtClean="0">
                <a:solidFill>
                  <a:srgbClr val="323294"/>
                </a:solidFill>
                <a:latin typeface="Helvetica" charset="0"/>
                <a:ea typeface="Helvetica" charset="0"/>
                <a:cs typeface="Helvetica" charset="0"/>
              </a:rPr>
              <a:t>expliciete advies vraag stellen</a:t>
            </a:r>
          </a:p>
          <a:p>
            <a:pPr marL="457200" lvl="1" indent="0">
              <a:spcAft>
                <a:spcPts val="600"/>
              </a:spcAft>
              <a:buNone/>
            </a:pPr>
            <a:r>
              <a:rPr lang="nl-NL" dirty="0" smtClean="0">
                <a:solidFill>
                  <a:srgbClr val="27A78D"/>
                </a:solidFill>
                <a:latin typeface="Helvetica" charset="0"/>
                <a:ea typeface="Helvetica" charset="0"/>
                <a:cs typeface="Helvetica" charset="0"/>
              </a:rPr>
              <a:t>	Hoe </a:t>
            </a:r>
            <a:r>
              <a:rPr lang="nl-NL" dirty="0">
                <a:solidFill>
                  <a:srgbClr val="27A78D"/>
                </a:solidFill>
                <a:latin typeface="Helvetica" charset="0"/>
                <a:ea typeface="Helvetica" charset="0"/>
                <a:cs typeface="Helvetica" charset="0"/>
              </a:rPr>
              <a:t>concreter de vraag, hoe concreter het advies </a:t>
            </a:r>
            <a:r>
              <a:rPr lang="nl-NL" dirty="0" smtClean="0">
                <a:solidFill>
                  <a:srgbClr val="27A78D"/>
                </a:solidFill>
                <a:latin typeface="Helvetica" charset="0"/>
                <a:ea typeface="Helvetica" charset="0"/>
                <a:cs typeface="Helvetica" charset="0"/>
              </a:rPr>
              <a:t>(ASO/TSO)</a:t>
            </a:r>
            <a:endParaRPr lang="nl-NL" dirty="0">
              <a:solidFill>
                <a:srgbClr val="27A78D"/>
              </a:solidFill>
              <a:latin typeface="Helvetica" charset="0"/>
              <a:ea typeface="Helvetica" charset="0"/>
              <a:cs typeface="Helvetica" charset="0"/>
            </a:endParaRPr>
          </a:p>
          <a:p>
            <a:pPr marL="0" indent="0">
              <a:buNone/>
            </a:pPr>
            <a:r>
              <a:rPr lang="nl-NL" b="1" u="sng" dirty="0" smtClean="0">
                <a:solidFill>
                  <a:srgbClr val="27A78D"/>
                </a:solidFill>
                <a:latin typeface="Helvetica" charset="0"/>
                <a:ea typeface="Helvetica" charset="0"/>
                <a:cs typeface="Helvetica" charset="0"/>
              </a:rPr>
              <a:t>Advies </a:t>
            </a:r>
            <a:r>
              <a:rPr lang="nl-NL" b="1" u="sng" dirty="0">
                <a:solidFill>
                  <a:srgbClr val="27A78D"/>
                </a:solidFill>
                <a:latin typeface="Helvetica" charset="0"/>
                <a:ea typeface="Helvetica" charset="0"/>
                <a:cs typeface="Helvetica" charset="0"/>
              </a:rPr>
              <a:t>afwijkt </a:t>
            </a:r>
            <a:r>
              <a:rPr lang="nl-NL" dirty="0">
                <a:solidFill>
                  <a:srgbClr val="323294"/>
                </a:solidFill>
                <a:latin typeface="Helvetica" charset="0"/>
                <a:ea typeface="Helvetica" charset="0"/>
                <a:cs typeface="Helvetica" charset="0"/>
              </a:rPr>
              <a:t>van keuze ouders </a:t>
            </a:r>
          </a:p>
          <a:p>
            <a:pPr marL="457200" lvl="1" indent="0">
              <a:buNone/>
            </a:pPr>
            <a:r>
              <a:rPr lang="nl-NL" dirty="0" smtClean="0">
                <a:solidFill>
                  <a:srgbClr val="323294"/>
                </a:solidFill>
                <a:latin typeface="Helvetica" charset="0"/>
                <a:ea typeface="Helvetica" charset="0"/>
                <a:cs typeface="Helvetica" charset="0"/>
              </a:rPr>
              <a:t>! verkeerde interpretaties</a:t>
            </a:r>
            <a:endParaRPr lang="nl-NL" dirty="0">
              <a:solidFill>
                <a:srgbClr val="323294"/>
              </a:solidFill>
              <a:latin typeface="Helvetica" charset="0"/>
              <a:ea typeface="Helvetica" charset="0"/>
              <a:cs typeface="Helvetica" charset="0"/>
            </a:endParaRPr>
          </a:p>
          <a:p>
            <a:pPr>
              <a:buFontTx/>
              <a:buChar char="-"/>
            </a:pPr>
            <a:endParaRPr lang="nl-NL" dirty="0"/>
          </a:p>
          <a:p>
            <a:pPr marL="0" indent="0">
              <a:buNone/>
            </a:pPr>
            <a:endParaRPr lang="nl-NL" dirty="0"/>
          </a:p>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a:p>
          <a:p>
            <a:pPr marL="0" indent="0">
              <a:buNone/>
            </a:pPr>
            <a:endParaRPr lang="nl-NL" dirty="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0179951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880579"/>
          </a:xfrm>
        </p:spPr>
        <p:txBody>
          <a:bodyPr>
            <a:noAutofit/>
          </a:bodyPr>
          <a:lstStyle/>
          <a:p>
            <a:pPr algn="ctr"/>
            <a:r>
              <a:rPr lang="nl-NL" b="1" dirty="0">
                <a:solidFill>
                  <a:srgbClr val="323294"/>
                </a:solidFill>
                <a:latin typeface="Helvetica" charset="0"/>
                <a:ea typeface="Helvetica" charset="0"/>
                <a:cs typeface="Helvetica" charset="0"/>
              </a:rPr>
              <a:t>Advies minder vaak als dusdanig ervaren wanneer: </a:t>
            </a:r>
          </a:p>
        </p:txBody>
      </p:sp>
      <p:sp>
        <p:nvSpPr>
          <p:cNvPr id="3" name="Tijdelijke aanduiding voor inhoud 2"/>
          <p:cNvSpPr>
            <a:spLocks noGrp="1"/>
          </p:cNvSpPr>
          <p:nvPr>
            <p:ph idx="1"/>
          </p:nvPr>
        </p:nvSpPr>
        <p:spPr>
          <a:xfrm>
            <a:off x="838200" y="2531166"/>
            <a:ext cx="10515600" cy="2783784"/>
          </a:xfrm>
        </p:spPr>
        <p:txBody>
          <a:bodyPr>
            <a:normAutofit/>
          </a:bodyPr>
          <a:lstStyle/>
          <a:p>
            <a:pPr>
              <a:spcAft>
                <a:spcPts val="1200"/>
              </a:spcAft>
              <a:buFont typeface="Arial" charset="0"/>
              <a:buChar char="•"/>
            </a:pPr>
            <a:r>
              <a:rPr lang="nl-NL" dirty="0" smtClean="0">
                <a:solidFill>
                  <a:srgbClr val="323294"/>
                </a:solidFill>
                <a:latin typeface="Helvetica" charset="0"/>
                <a:ea typeface="Helvetica" charset="0"/>
                <a:cs typeface="Helvetica" charset="0"/>
              </a:rPr>
              <a:t>Advies zeer </a:t>
            </a:r>
            <a:r>
              <a:rPr lang="nl-NL" dirty="0" smtClean="0">
                <a:solidFill>
                  <a:srgbClr val="27A78D"/>
                </a:solidFill>
                <a:latin typeface="Helvetica" charset="0"/>
                <a:ea typeface="Helvetica" charset="0"/>
                <a:cs typeface="Helvetica" charset="0"/>
              </a:rPr>
              <a:t>algemeen, impliciet </a:t>
            </a:r>
            <a:r>
              <a:rPr lang="nl-NL" dirty="0" smtClean="0">
                <a:solidFill>
                  <a:srgbClr val="323294"/>
                </a:solidFill>
                <a:latin typeface="Helvetica" charset="0"/>
                <a:ea typeface="Helvetica" charset="0"/>
                <a:cs typeface="Helvetica" charset="0"/>
              </a:rPr>
              <a:t>geformuleerd wordt</a:t>
            </a:r>
          </a:p>
          <a:p>
            <a:pPr>
              <a:spcAft>
                <a:spcPts val="1200"/>
              </a:spcAft>
              <a:buFont typeface="Arial" charset="0"/>
              <a:buChar char="•"/>
            </a:pPr>
            <a:r>
              <a:rPr lang="nl-NL" dirty="0" smtClean="0">
                <a:solidFill>
                  <a:srgbClr val="323294"/>
                </a:solidFill>
                <a:latin typeface="Helvetica" charset="0"/>
                <a:ea typeface="Helvetica" charset="0"/>
                <a:cs typeface="Helvetica" charset="0"/>
              </a:rPr>
              <a:t>Niet aansluit op </a:t>
            </a:r>
            <a:r>
              <a:rPr lang="nl-NL" dirty="0" smtClean="0">
                <a:solidFill>
                  <a:srgbClr val="27A78D"/>
                </a:solidFill>
                <a:latin typeface="Helvetica" charset="0"/>
                <a:ea typeface="Helvetica" charset="0"/>
                <a:cs typeface="Helvetica" charset="0"/>
              </a:rPr>
              <a:t>reële nood </a:t>
            </a:r>
            <a:r>
              <a:rPr lang="nl-NL" dirty="0" smtClean="0">
                <a:solidFill>
                  <a:srgbClr val="323294"/>
                </a:solidFill>
                <a:latin typeface="Helvetica" charset="0"/>
                <a:ea typeface="Helvetica" charset="0"/>
                <a:cs typeface="Helvetica" charset="0"/>
              </a:rPr>
              <a:t>aan informatie</a:t>
            </a:r>
          </a:p>
          <a:p>
            <a:pPr>
              <a:spcAft>
                <a:spcPts val="1200"/>
              </a:spcAft>
              <a:buFont typeface="Arial" charset="0"/>
              <a:buChar char="•"/>
            </a:pPr>
            <a:r>
              <a:rPr lang="nl-NL" dirty="0" smtClean="0">
                <a:solidFill>
                  <a:srgbClr val="27A78D"/>
                </a:solidFill>
                <a:latin typeface="Helvetica" charset="0"/>
                <a:ea typeface="Helvetica" charset="0"/>
                <a:cs typeface="Helvetica" charset="0"/>
              </a:rPr>
              <a:t>Te laat </a:t>
            </a:r>
            <a:r>
              <a:rPr lang="nl-NL" dirty="0" smtClean="0">
                <a:solidFill>
                  <a:srgbClr val="323294"/>
                </a:solidFill>
                <a:latin typeface="Helvetica" charset="0"/>
                <a:ea typeface="Helvetica" charset="0"/>
                <a:cs typeface="Helvetica" charset="0"/>
              </a:rPr>
              <a:t>komt</a:t>
            </a:r>
          </a:p>
          <a:p>
            <a:pPr>
              <a:spcAft>
                <a:spcPts val="1200"/>
              </a:spcAft>
              <a:buFont typeface="Arial" charset="0"/>
              <a:buChar char="•"/>
            </a:pPr>
            <a:r>
              <a:rPr lang="nl-NL" dirty="0">
                <a:solidFill>
                  <a:srgbClr val="323294"/>
                </a:solidFill>
                <a:latin typeface="Helvetica" charset="0"/>
                <a:ea typeface="Helvetica" charset="0"/>
                <a:cs typeface="Helvetica" charset="0"/>
              </a:rPr>
              <a:t>Ouders geen advies nodig hebben</a:t>
            </a:r>
          </a:p>
          <a:p>
            <a:pPr>
              <a:spcAft>
                <a:spcPts val="1200"/>
              </a:spcAft>
              <a:buFont typeface="Arial" charset="0"/>
              <a:buChar char="•"/>
            </a:pPr>
            <a:endParaRPr lang="nl-NL" dirty="0" smtClean="0">
              <a:solidFill>
                <a:srgbClr val="323294"/>
              </a:solidFill>
              <a:latin typeface="Helvetica" charset="0"/>
              <a:ea typeface="Helvetica" charset="0"/>
              <a:cs typeface="Helvetica" charset="0"/>
            </a:endParaRPr>
          </a:p>
          <a:p>
            <a:pPr marL="0" indent="0">
              <a:buNone/>
            </a:pPr>
            <a:endParaRPr lang="nl-NL" dirty="0"/>
          </a:p>
          <a:p>
            <a:pPr marL="0" indent="0">
              <a:buNone/>
            </a:pPr>
            <a:endParaRPr lang="nl-NL" dirty="0" smtClean="0"/>
          </a:p>
          <a:p>
            <a:pPr marL="0" indent="0">
              <a:buNone/>
            </a:pPr>
            <a:endParaRPr lang="nl-NL" dirty="0"/>
          </a:p>
          <a:p>
            <a:pPr marL="0" indent="0">
              <a:buNone/>
            </a:pPr>
            <a:endParaRPr lang="nl-NL" dirty="0" smtClean="0"/>
          </a:p>
          <a:p>
            <a:pPr marL="0" indent="0">
              <a:buNone/>
            </a:pPr>
            <a:endParaRPr lang="nl-NL" dirty="0"/>
          </a:p>
          <a:p>
            <a:pPr marL="0" indent="0">
              <a:buNone/>
            </a:pPr>
            <a:endParaRPr lang="nl-NL" dirty="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516202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7A78D"/>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sz="4800" b="1" dirty="0" smtClean="0">
                <a:solidFill>
                  <a:schemeClr val="bg1"/>
                </a:solidFill>
                <a:latin typeface="Helvetica Light" charset="0"/>
                <a:ea typeface="Helvetica Light" charset="0"/>
                <a:cs typeface="Helvetica Light" charset="0"/>
              </a:rPr>
              <a:t>Studie – en schooladvies</a:t>
            </a:r>
            <a:endParaRPr lang="nl-BE" sz="4800" b="1" dirty="0">
              <a:solidFill>
                <a:schemeClr val="bg1"/>
              </a:solidFill>
              <a:latin typeface="Helvetica Light" charset="0"/>
              <a:ea typeface="Helvetica Light" charset="0"/>
              <a:cs typeface="Helvetica Light" charset="0"/>
            </a:endParaRPr>
          </a:p>
        </p:txBody>
      </p:sp>
      <p:sp>
        <p:nvSpPr>
          <p:cNvPr id="5" name="Ondertitel 4"/>
          <p:cNvSpPr>
            <a:spLocks noGrp="1"/>
          </p:cNvSpPr>
          <p:nvPr>
            <p:ph type="subTitle" idx="1"/>
          </p:nvPr>
        </p:nvSpPr>
        <p:spPr>
          <a:xfrm>
            <a:off x="1524000" y="4361693"/>
            <a:ext cx="9144000" cy="1655762"/>
          </a:xfrm>
        </p:spPr>
        <p:txBody>
          <a:bodyPr>
            <a:normAutofit/>
          </a:bodyPr>
          <a:lstStyle/>
          <a:p>
            <a:r>
              <a:rPr lang="nl-BE" sz="4000" i="1" dirty="0" smtClean="0">
                <a:solidFill>
                  <a:schemeClr val="bg1"/>
                </a:solidFill>
                <a:latin typeface="Helvetica Light Oblique"/>
              </a:rPr>
              <a:t>Wat kunnen we doen?</a:t>
            </a:r>
            <a:endParaRPr lang="nl-BE" sz="4000" i="1" dirty="0">
              <a:solidFill>
                <a:schemeClr val="bg1"/>
              </a:solidFill>
              <a:latin typeface="Helvetica Light Oblique"/>
            </a:endParaRPr>
          </a:p>
        </p:txBody>
      </p:sp>
    </p:spTree>
    <p:extLst>
      <p:ext uri="{BB962C8B-B14F-4D97-AF65-F5344CB8AC3E}">
        <p14:creationId xmlns:p14="http://schemas.microsoft.com/office/powerpoint/2010/main" val="39772840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7235687" y="2086980"/>
            <a:ext cx="4677310" cy="1779100"/>
          </a:xfrm>
          <a:prstGeom prst="rect">
            <a:avLst/>
          </a:prstGeom>
        </p:spPr>
      </p:pic>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Wat </a:t>
            </a:r>
            <a:r>
              <a:rPr lang="en-GB" b="1" dirty="0" err="1">
                <a:solidFill>
                  <a:srgbClr val="323294"/>
                </a:solidFill>
                <a:latin typeface="Helvetica" charset="0"/>
                <a:ea typeface="Helvetica" charset="0"/>
                <a:cs typeface="Helvetica" charset="0"/>
              </a:rPr>
              <a:t>kunnen</a:t>
            </a:r>
            <a:r>
              <a:rPr lang="en-GB" b="1" dirty="0">
                <a:solidFill>
                  <a:srgbClr val="323294"/>
                </a:solidFill>
                <a:latin typeface="Helvetica" charset="0"/>
                <a:ea typeface="Helvetica" charset="0"/>
                <a:cs typeface="Helvetica" charset="0"/>
              </a:rPr>
              <a:t> we </a:t>
            </a:r>
            <a:r>
              <a:rPr lang="en-GB" b="1" dirty="0" err="1">
                <a:solidFill>
                  <a:srgbClr val="323294"/>
                </a:solidFill>
                <a:latin typeface="Helvetica" charset="0"/>
                <a:ea typeface="Helvetica" charset="0"/>
                <a:cs typeface="Helvetica" charset="0"/>
              </a:rPr>
              <a:t>doen</a:t>
            </a:r>
            <a:r>
              <a:rPr lang="en-GB" b="1" dirty="0">
                <a:solidFill>
                  <a:srgbClr val="323294"/>
                </a:solidFill>
                <a:latin typeface="Helvetica" charset="0"/>
                <a:ea typeface="Helvetica" charset="0"/>
                <a:cs typeface="Helvetica" charset="0"/>
              </a:rPr>
              <a:t>? </a:t>
            </a:r>
          </a:p>
        </p:txBody>
      </p:sp>
      <p:sp>
        <p:nvSpPr>
          <p:cNvPr id="3" name="Tijdelijke aanduiding voor inhoud 2"/>
          <p:cNvSpPr>
            <a:spLocks noGrp="1"/>
          </p:cNvSpPr>
          <p:nvPr>
            <p:ph idx="1"/>
          </p:nvPr>
        </p:nvSpPr>
        <p:spPr>
          <a:xfrm>
            <a:off x="838200" y="1931642"/>
            <a:ext cx="10515600" cy="4351338"/>
          </a:xfrm>
        </p:spPr>
        <p:txBody>
          <a:bodyPr>
            <a:normAutofit/>
          </a:bodyPr>
          <a:lstStyle/>
          <a:p>
            <a:endParaRPr lang="en-GB" dirty="0" smtClean="0">
              <a:solidFill>
                <a:srgbClr val="323294"/>
              </a:solidFill>
              <a:latin typeface="Helvetica" charset="0"/>
              <a:ea typeface="Helvetica" charset="0"/>
              <a:cs typeface="Helvetica" charset="0"/>
            </a:endParaRPr>
          </a:p>
          <a:p>
            <a:r>
              <a:rPr lang="en-GB" dirty="0" smtClean="0">
                <a:solidFill>
                  <a:srgbClr val="323294"/>
                </a:solidFill>
                <a:latin typeface="Helvetica" charset="0"/>
                <a:ea typeface="Helvetica" charset="0"/>
                <a:cs typeface="Helvetica" charset="0"/>
                <a:hlinkClick r:id="rId4"/>
              </a:rPr>
              <a:t>Checklist breed studie </a:t>
            </a:r>
            <a:r>
              <a:rPr lang="mr-IN" dirty="0" smtClean="0">
                <a:solidFill>
                  <a:srgbClr val="323294"/>
                </a:solidFill>
                <a:latin typeface="Helvetica" charset="0"/>
                <a:ea typeface="Helvetica" charset="0"/>
                <a:cs typeface="Helvetica" charset="0"/>
                <a:hlinkClick r:id="rId4"/>
              </a:rPr>
              <a:t>–</a:t>
            </a:r>
            <a:r>
              <a:rPr lang="en-GB" dirty="0" smtClean="0">
                <a:solidFill>
                  <a:srgbClr val="323294"/>
                </a:solidFill>
                <a:latin typeface="Helvetica" charset="0"/>
                <a:ea typeface="Helvetica" charset="0"/>
                <a:cs typeface="Helvetica" charset="0"/>
                <a:hlinkClick r:id="rId4"/>
              </a:rPr>
              <a:t> en schooladvies</a:t>
            </a:r>
            <a:endParaRPr lang="en-GB" dirty="0" smtClean="0">
              <a:solidFill>
                <a:srgbClr val="323294"/>
              </a:solidFill>
              <a:latin typeface="Helvetica" charset="0"/>
              <a:ea typeface="Helvetica" charset="0"/>
              <a:cs typeface="Helvetica" charset="0"/>
            </a:endParaRPr>
          </a:p>
          <a:p>
            <a:r>
              <a:rPr lang="en-GB" dirty="0" smtClean="0">
                <a:solidFill>
                  <a:srgbClr val="323294"/>
                </a:solidFill>
                <a:latin typeface="Helvetica" charset="0"/>
                <a:ea typeface="Helvetica" charset="0"/>
                <a:cs typeface="Helvetica" charset="0"/>
                <a:hlinkClick r:id="rId5"/>
              </a:rPr>
              <a:t>Sjabloon studie </a:t>
            </a:r>
            <a:r>
              <a:rPr lang="mr-IN" dirty="0" smtClean="0">
                <a:solidFill>
                  <a:srgbClr val="323294"/>
                </a:solidFill>
                <a:latin typeface="Helvetica" charset="0"/>
                <a:ea typeface="Helvetica" charset="0"/>
                <a:cs typeface="Helvetica" charset="0"/>
                <a:hlinkClick r:id="rId5"/>
              </a:rPr>
              <a:t>–</a:t>
            </a:r>
            <a:r>
              <a:rPr lang="en-GB" dirty="0" smtClean="0">
                <a:solidFill>
                  <a:srgbClr val="323294"/>
                </a:solidFill>
                <a:latin typeface="Helvetica" charset="0"/>
                <a:ea typeface="Helvetica" charset="0"/>
                <a:cs typeface="Helvetica" charset="0"/>
                <a:hlinkClick r:id="rId5"/>
              </a:rPr>
              <a:t> en schooladvies</a:t>
            </a:r>
            <a:endParaRPr lang="en-GB" dirty="0" smtClean="0">
              <a:solidFill>
                <a:srgbClr val="323294"/>
              </a:solidFill>
              <a:latin typeface="Helvetica" charset="0"/>
              <a:ea typeface="Helvetica" charset="0"/>
              <a:cs typeface="Helvetica" charset="0"/>
            </a:endParaRPr>
          </a:p>
          <a:p>
            <a:r>
              <a:rPr lang="en-GB" dirty="0" smtClean="0">
                <a:solidFill>
                  <a:srgbClr val="323294"/>
                </a:solidFill>
                <a:latin typeface="Helvetica" charset="0"/>
                <a:ea typeface="Helvetica" charset="0"/>
                <a:cs typeface="Helvetica" charset="0"/>
                <a:hlinkClick r:id="rId6"/>
              </a:rPr>
              <a:t>Gespreksleidraad “Ik </a:t>
            </a:r>
            <a:r>
              <a:rPr lang="en-GB" dirty="0" err="1" smtClean="0">
                <a:solidFill>
                  <a:srgbClr val="323294"/>
                </a:solidFill>
                <a:latin typeface="Helvetica" charset="0"/>
                <a:ea typeface="Helvetica" charset="0"/>
                <a:cs typeface="Helvetica" charset="0"/>
                <a:hlinkClick r:id="rId6"/>
              </a:rPr>
              <a:t>denk</a:t>
            </a:r>
            <a:r>
              <a:rPr lang="en-GB" dirty="0" smtClean="0">
                <a:solidFill>
                  <a:srgbClr val="323294"/>
                </a:solidFill>
                <a:latin typeface="Helvetica" charset="0"/>
                <a:ea typeface="Helvetica" charset="0"/>
                <a:cs typeface="Helvetica" charset="0"/>
                <a:hlinkClick r:id="rId6"/>
              </a:rPr>
              <a:t> 1B </a:t>
            </a:r>
            <a:r>
              <a:rPr lang="mr-IN" dirty="0" smtClean="0">
                <a:solidFill>
                  <a:srgbClr val="323294"/>
                </a:solidFill>
                <a:latin typeface="Helvetica" charset="0"/>
                <a:ea typeface="Helvetica" charset="0"/>
                <a:cs typeface="Helvetica" charset="0"/>
                <a:hlinkClick r:id="rId6"/>
              </a:rPr>
              <a:t>–</a:t>
            </a:r>
            <a:r>
              <a:rPr lang="en-GB" dirty="0" smtClean="0">
                <a:solidFill>
                  <a:srgbClr val="323294"/>
                </a:solidFill>
                <a:latin typeface="Helvetica" charset="0"/>
                <a:ea typeface="Helvetica" charset="0"/>
                <a:cs typeface="Helvetica" charset="0"/>
                <a:hlinkClick r:id="rId6"/>
              </a:rPr>
              <a:t> </a:t>
            </a:r>
            <a:r>
              <a:rPr lang="en-GB" dirty="0" err="1" smtClean="0">
                <a:solidFill>
                  <a:srgbClr val="323294"/>
                </a:solidFill>
                <a:latin typeface="Helvetica" charset="0"/>
                <a:ea typeface="Helvetica" charset="0"/>
                <a:cs typeface="Helvetica" charset="0"/>
                <a:hlinkClick r:id="rId6"/>
              </a:rPr>
              <a:t>gesprek</a:t>
            </a:r>
            <a:r>
              <a:rPr lang="en-GB" dirty="0" smtClean="0">
                <a:solidFill>
                  <a:srgbClr val="323294"/>
                </a:solidFill>
                <a:latin typeface="Helvetica" charset="0"/>
                <a:ea typeface="Helvetica" charset="0"/>
                <a:cs typeface="Helvetica" charset="0"/>
                <a:hlinkClick r:id="rId6"/>
              </a:rPr>
              <a:t>”</a:t>
            </a:r>
            <a:endParaRPr lang="en-GB" dirty="0">
              <a:solidFill>
                <a:srgbClr val="323294"/>
              </a:solidFill>
              <a:latin typeface="Helvetica" charset="0"/>
              <a:ea typeface="Helvetica" charset="0"/>
              <a:cs typeface="Helvetica" charset="0"/>
            </a:endParaRPr>
          </a:p>
        </p:txBody>
      </p:sp>
      <p:pic>
        <p:nvPicPr>
          <p:cNvPr id="4" name="Afbeelding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277951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880579"/>
          </a:xfrm>
        </p:spPr>
        <p:txBody>
          <a:bodyPr>
            <a:normAutofit/>
          </a:bodyPr>
          <a:lstStyle/>
          <a:p>
            <a:pPr algn="ctr"/>
            <a:r>
              <a:rPr lang="nl-NL" b="1" dirty="0">
                <a:solidFill>
                  <a:srgbClr val="323294"/>
                </a:solidFill>
                <a:latin typeface="Helvetica" charset="0"/>
                <a:ea typeface="Helvetica" charset="0"/>
                <a:cs typeface="Helvetica" charset="0"/>
              </a:rPr>
              <a:t>C</a:t>
            </a:r>
            <a:r>
              <a:rPr lang="nl-NL" b="1" dirty="0" smtClean="0">
                <a:solidFill>
                  <a:srgbClr val="323294"/>
                </a:solidFill>
                <a:latin typeface="Helvetica" charset="0"/>
                <a:ea typeface="Helvetica" charset="0"/>
                <a:cs typeface="Helvetica" charset="0"/>
              </a:rPr>
              <a:t>oncluderend</a:t>
            </a:r>
            <a:endParaRPr lang="nl-NL"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921565"/>
            <a:ext cx="10515600" cy="4480685"/>
          </a:xfrm>
        </p:spPr>
        <p:txBody>
          <a:bodyPr>
            <a:normAutofit/>
          </a:bodyPr>
          <a:lstStyle/>
          <a:p>
            <a:pPr>
              <a:buFont typeface="Arial" charset="0"/>
              <a:buChar char="•"/>
            </a:pPr>
            <a:r>
              <a:rPr lang="nl-NL" dirty="0" smtClean="0">
                <a:solidFill>
                  <a:srgbClr val="323294"/>
                </a:solidFill>
                <a:latin typeface="Helvetica" charset="0"/>
                <a:ea typeface="Helvetica" charset="0"/>
                <a:cs typeface="Helvetica" charset="0"/>
              </a:rPr>
              <a:t>Aandacht voor sociale dynamieken in keuzeproces én interactie</a:t>
            </a:r>
          </a:p>
          <a:p>
            <a:pPr lvl="1"/>
            <a:r>
              <a:rPr lang="nl-NL" dirty="0" smtClean="0">
                <a:solidFill>
                  <a:srgbClr val="27A78D"/>
                </a:solidFill>
                <a:latin typeface="Helvetica" charset="0"/>
                <a:ea typeface="Helvetica" charset="0"/>
                <a:cs typeface="Helvetica" charset="0"/>
              </a:rPr>
              <a:t>Timing </a:t>
            </a:r>
          </a:p>
          <a:p>
            <a:pPr lvl="1"/>
            <a:r>
              <a:rPr lang="nl-NL" dirty="0" smtClean="0">
                <a:solidFill>
                  <a:srgbClr val="27A78D"/>
                </a:solidFill>
                <a:latin typeface="Helvetica" charset="0"/>
                <a:ea typeface="Helvetica" charset="0"/>
                <a:cs typeface="Helvetica" charset="0"/>
              </a:rPr>
              <a:t>Noden </a:t>
            </a:r>
            <a:r>
              <a:rPr lang="nl-NL" dirty="0">
                <a:solidFill>
                  <a:srgbClr val="27A78D"/>
                </a:solidFill>
                <a:latin typeface="Helvetica" charset="0"/>
                <a:ea typeface="Helvetica" charset="0"/>
                <a:cs typeface="Helvetica" charset="0"/>
              </a:rPr>
              <a:t>en verwachtingen expliciteren</a:t>
            </a:r>
          </a:p>
          <a:p>
            <a:pPr lvl="1"/>
            <a:r>
              <a:rPr lang="nl-NL" dirty="0" smtClean="0">
                <a:solidFill>
                  <a:srgbClr val="27A78D"/>
                </a:solidFill>
                <a:latin typeface="Helvetica" charset="0"/>
                <a:ea typeface="Helvetica" charset="0"/>
                <a:cs typeface="Helvetica" charset="0"/>
              </a:rPr>
              <a:t>Aanpak op maat</a:t>
            </a:r>
          </a:p>
          <a:p>
            <a:pPr lvl="1"/>
            <a:r>
              <a:rPr lang="nl-NL">
                <a:solidFill>
                  <a:srgbClr val="27A78D"/>
                </a:solidFill>
                <a:latin typeface="Helvetica" charset="0"/>
                <a:ea typeface="Helvetica" charset="0"/>
                <a:cs typeface="Helvetica" charset="0"/>
              </a:rPr>
              <a:t>P</a:t>
            </a:r>
            <a:r>
              <a:rPr lang="nl-NL" smtClean="0">
                <a:solidFill>
                  <a:srgbClr val="27A78D"/>
                </a:solidFill>
                <a:latin typeface="Helvetica" charset="0"/>
                <a:ea typeface="Helvetica" charset="0"/>
                <a:cs typeface="Helvetica" charset="0"/>
              </a:rPr>
              <a:t>roces </a:t>
            </a:r>
            <a:endParaRPr lang="nl-NL" dirty="0" smtClean="0">
              <a:solidFill>
                <a:srgbClr val="27A78D"/>
              </a:solidFill>
              <a:latin typeface="Helvetica" charset="0"/>
              <a:ea typeface="Helvetica" charset="0"/>
              <a:cs typeface="Helvetica" charset="0"/>
            </a:endParaRPr>
          </a:p>
          <a:p>
            <a:pPr marL="457200" lvl="1" indent="0">
              <a:buNone/>
            </a:pPr>
            <a:endParaRPr lang="nl-NL" dirty="0" smtClean="0">
              <a:solidFill>
                <a:srgbClr val="323294"/>
              </a:solidFill>
              <a:latin typeface="Helvetica" charset="0"/>
              <a:ea typeface="Helvetica" charset="0"/>
              <a:cs typeface="Helvetica" charset="0"/>
            </a:endParaRPr>
          </a:p>
          <a:p>
            <a:r>
              <a:rPr lang="nl-NL" dirty="0" smtClean="0">
                <a:solidFill>
                  <a:srgbClr val="323294"/>
                </a:solidFill>
                <a:latin typeface="Helvetica" charset="0"/>
                <a:ea typeface="Helvetica" charset="0"/>
                <a:cs typeface="Helvetica" charset="0"/>
              </a:rPr>
              <a:t>Relatie ouder-school</a:t>
            </a:r>
          </a:p>
          <a:p>
            <a:r>
              <a:rPr lang="nl-NL" dirty="0" smtClean="0">
                <a:solidFill>
                  <a:srgbClr val="323294"/>
                </a:solidFill>
                <a:latin typeface="Helvetica" charset="0"/>
                <a:ea typeface="Helvetica" charset="0"/>
                <a:cs typeface="Helvetica" charset="0"/>
              </a:rPr>
              <a:t>Leerkrachten ondersteunen</a:t>
            </a:r>
          </a:p>
          <a:p>
            <a:endParaRPr lang="nl-NL" dirty="0" smtClean="0">
              <a:solidFill>
                <a:srgbClr val="323294"/>
              </a:solidFill>
              <a:latin typeface="Helvetica" charset="0"/>
              <a:ea typeface="Helvetica" charset="0"/>
              <a:cs typeface="Helvetica" charset="0"/>
            </a:endParaRPr>
          </a:p>
          <a:p>
            <a:pPr marL="0" indent="0">
              <a:buNone/>
            </a:pPr>
            <a:endParaRPr lang="nl-NL" dirty="0"/>
          </a:p>
          <a:p>
            <a:pPr marL="0" indent="0">
              <a:buNone/>
            </a:pPr>
            <a:endParaRPr lang="nl-NL" dirty="0" smtClean="0"/>
          </a:p>
          <a:p>
            <a:pPr marL="0" indent="0">
              <a:buNone/>
            </a:pPr>
            <a:endParaRPr lang="nl-NL" dirty="0"/>
          </a:p>
          <a:p>
            <a:pPr marL="0" indent="0">
              <a:buNone/>
            </a:pPr>
            <a:endParaRPr lang="nl-NL" dirty="0"/>
          </a:p>
          <a:p>
            <a:pPr marL="0" indent="0">
              <a:buNone/>
            </a:pPr>
            <a:endParaRPr lang="nl-NL" dirty="0" smtClean="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8404543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19100" y="1253331"/>
            <a:ext cx="11353800" cy="435133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smtClean="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nl-NL" b="1" dirty="0" smtClean="0">
              <a:solidFill>
                <a:srgbClr val="27A78D"/>
              </a:solidFill>
              <a:latin typeface="Helvetica" charset="0"/>
              <a:ea typeface="Helvetica" charset="0"/>
              <a:cs typeface="Helvetica"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nl-NL" sz="4400" b="1" dirty="0" smtClean="0">
                <a:solidFill>
                  <a:srgbClr val="27A78D"/>
                </a:solidFill>
                <a:latin typeface="Helvetica" charset="0"/>
                <a:ea typeface="Helvetica" charset="0"/>
                <a:cs typeface="Helvetica" charset="0"/>
                <a:hlinkClick r:id="rId3"/>
              </a:rPr>
              <a:t>Filmpje</a:t>
            </a:r>
            <a:r>
              <a:rPr lang="nl-NL" sz="4400" b="1" dirty="0" smtClean="0">
                <a:solidFill>
                  <a:srgbClr val="27A78D"/>
                </a:solidFill>
                <a:latin typeface="Helvetica" charset="0"/>
                <a:ea typeface="Helvetica" charset="0"/>
                <a:cs typeface="Helvetica" charset="0"/>
              </a:rPr>
              <a:t> “Hoe zit het secundair onderwijs in elkaar?”</a:t>
            </a:r>
            <a:endParaRPr lang="nl-NL" sz="4400" b="1" dirty="0">
              <a:solidFill>
                <a:srgbClr val="27A78D"/>
              </a:solidFill>
              <a:latin typeface="Helvetica" charset="0"/>
              <a:ea typeface="Helvetica" charset="0"/>
              <a:cs typeface="Helvetica" charset="0"/>
            </a:endParaRPr>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2057970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280491" y="1878634"/>
            <a:ext cx="9631017" cy="4351338"/>
          </a:xfrm>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nl-NL"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nl-NL" dirty="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Presentaties van de slotconferentie </a:t>
            </a:r>
            <a:r>
              <a:rPr lang="nl-NL" dirty="0" smtClean="0">
                <a:solidFill>
                  <a:srgbClr val="323294"/>
                </a:solidFill>
                <a:latin typeface="Helvetica" charset="0"/>
                <a:ea typeface="Helvetica" charset="0"/>
                <a:cs typeface="Helvetica" charset="0"/>
              </a:rPr>
              <a:t>		     </a:t>
            </a:r>
            <a:r>
              <a:rPr lang="nl-NL" dirty="0" smtClean="0">
                <a:solidFill>
                  <a:srgbClr val="27A78D"/>
                </a:solidFill>
                <a:latin typeface="Helvetica" charset="0"/>
                <a:ea typeface="Helvetica" charset="0"/>
                <a:cs typeface="Helvetica" charset="0"/>
                <a:hlinkClick r:id="rId3"/>
              </a:rPr>
              <a:t>www.transbaso.be</a:t>
            </a:r>
            <a:r>
              <a:rPr lang="nl-NL" dirty="0" smtClean="0">
                <a:solidFill>
                  <a:srgbClr val="27A78D"/>
                </a:solidFill>
                <a:latin typeface="Helvetica" charset="0"/>
                <a:ea typeface="Helvetica" charset="0"/>
                <a:cs typeface="Helvetica" charset="0"/>
              </a:rPr>
              <a:t> </a:t>
            </a:r>
          </a:p>
          <a:p>
            <a:pPr marL="0" marR="0" lvl="0" indent="0" algn="r" defTabSz="914400" eaLnBrk="1" fontAlgn="auto" latinLnBrk="0" hangingPunct="1">
              <a:lnSpc>
                <a:spcPct val="100000"/>
              </a:lnSpc>
              <a:spcBef>
                <a:spcPts val="0"/>
              </a:spcBef>
              <a:spcAft>
                <a:spcPts val="0"/>
              </a:spcAft>
              <a:buClrTx/>
              <a:buSzTx/>
              <a:buFontTx/>
              <a:buNone/>
              <a:tabLst/>
              <a:defRPr/>
            </a:pPr>
            <a:endParaRPr lang="nl-NL" dirty="0" smtClean="0">
              <a:solidFill>
                <a:srgbClr val="27A78D"/>
              </a:solidFill>
              <a:latin typeface="Helvetica" charset="0"/>
              <a:ea typeface="Helvetica" charset="0"/>
              <a:cs typeface="Helvetica" charset="0"/>
              <a:hlinkClick r:id="rId3"/>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Praktijkvoorbeelden, tools, tips en stappenplannen voor professionals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4"/>
              </a:rPr>
              <a:t>http://pro.vanbasisnaarsecundair.be</a:t>
            </a:r>
            <a:r>
              <a:rPr lang="nl-NL" dirty="0" smtClean="0">
                <a:solidFill>
                  <a:srgbClr val="27A78D"/>
                </a:solidFill>
                <a:latin typeface="Helvetica" charset="0"/>
                <a:ea typeface="Helvetica" charset="0"/>
                <a:cs typeface="Helvetica"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lang="nl-NL" sz="3600"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Website </a:t>
            </a:r>
            <a:r>
              <a:rPr lang="nl-NL" sz="3600" dirty="0">
                <a:solidFill>
                  <a:srgbClr val="323294"/>
                </a:solidFill>
                <a:latin typeface="Helvetica" charset="0"/>
                <a:ea typeface="Helvetica" charset="0"/>
                <a:cs typeface="Helvetica" charset="0"/>
              </a:rPr>
              <a:t>voor kinderen en ouders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5"/>
              </a:rPr>
              <a:t>www.vanbasisnaarsecundair.be</a:t>
            </a:r>
            <a:r>
              <a:rPr lang="nl-NL" dirty="0" smtClean="0">
                <a:solidFill>
                  <a:srgbClr val="27A78D"/>
                </a:solidFill>
                <a:latin typeface="Helvetica" charset="0"/>
                <a:ea typeface="Helvetica" charset="0"/>
                <a:cs typeface="Helvetica" charset="0"/>
              </a:rPr>
              <a:t> </a:t>
            </a:r>
            <a:endParaRPr lang="nl-NL" dirty="0">
              <a:solidFill>
                <a:srgbClr val="27A78D"/>
              </a:solidFill>
              <a:latin typeface="Helvetica" charset="0"/>
              <a:ea typeface="Helvetica" charset="0"/>
              <a:cs typeface="Helvetica" charset="0"/>
            </a:endParaRPr>
          </a:p>
        </p:txBody>
      </p:sp>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6480" y="769179"/>
            <a:ext cx="7559040" cy="1386840"/>
          </a:xfrm>
          <a:prstGeom prst="rect">
            <a:avLst/>
          </a:prstGeom>
        </p:spPr>
      </p:pic>
    </p:spTree>
    <p:extLst>
      <p:ext uri="{BB962C8B-B14F-4D97-AF65-F5344CB8AC3E}">
        <p14:creationId xmlns:p14="http://schemas.microsoft.com/office/powerpoint/2010/main" val="1675856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2498</TotalTime>
  <Words>2044</Words>
  <Application>Microsoft Office PowerPoint</Application>
  <PresentationFormat>Breedbeeld</PresentationFormat>
  <Paragraphs>401</Paragraphs>
  <Slides>40</Slides>
  <Notes>40</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40</vt:i4>
      </vt:variant>
    </vt:vector>
  </HeadingPairs>
  <TitlesOfParts>
    <vt:vector size="52" baseType="lpstr">
      <vt:lpstr>宋体</vt:lpstr>
      <vt:lpstr>Arial</vt:lpstr>
      <vt:lpstr>Calibri</vt:lpstr>
      <vt:lpstr>Calibri Light</vt:lpstr>
      <vt:lpstr>Helvetica</vt:lpstr>
      <vt:lpstr>Helvetica Bold Oblique</vt:lpstr>
      <vt:lpstr>Helvetica Light</vt:lpstr>
      <vt:lpstr>Helvetica Light Oblique</vt:lpstr>
      <vt:lpstr>Helvetica Oblique</vt:lpstr>
      <vt:lpstr>Mangal</vt:lpstr>
      <vt:lpstr>Wingdings</vt:lpstr>
      <vt:lpstr>Kantoorthema</vt:lpstr>
      <vt:lpstr>Ouders betrekken vanuit  de school </vt:lpstr>
      <vt:lpstr>Deze workshop</vt:lpstr>
      <vt:lpstr>School- en studiekeuze in Vlaanderen</vt:lpstr>
      <vt:lpstr>PowerPoint-presentatie</vt:lpstr>
      <vt:lpstr>Keuzeprocessen van ouders  in beeld</vt:lpstr>
      <vt:lpstr>Keuzeprocessen van ouders</vt:lpstr>
      <vt:lpstr>Wanneer kiezen ouders? </vt:lpstr>
      <vt:lpstr>Sociale klasse en timing schoolkeuze (5de leerjaar) </vt:lpstr>
      <vt:lpstr>Sociale klasse en timing studiekeuze (eind 6de leerjaar) </vt:lpstr>
      <vt:lpstr>Aanpak keuzeproces </vt:lpstr>
      <vt:lpstr>Kennis en informatie </vt:lpstr>
      <vt:lpstr>PowerPoint-presentatie</vt:lpstr>
      <vt:lpstr>PowerPoint-presentatie</vt:lpstr>
      <vt:lpstr>PowerPoint-presentatie</vt:lpstr>
      <vt:lpstr>Twee ouderprofielen</vt:lpstr>
      <vt:lpstr>Keuzeprocessen van ouders</vt:lpstr>
      <vt:lpstr>Wat kunnen we doen? </vt:lpstr>
      <vt:lpstr>Rol van de lagere school in het keuzeproces van ouders</vt:lpstr>
      <vt:lpstr>Rol van de lagere school in het keuzeproces van ouders</vt:lpstr>
      <vt:lpstr>Rollen en verwachtingen ouders </vt:lpstr>
      <vt:lpstr>PowerPoint-presentatie</vt:lpstr>
      <vt:lpstr>Ondersteuning vanuit de lagere school</vt:lpstr>
      <vt:lpstr>PowerPoint-presentatie</vt:lpstr>
      <vt:lpstr>OC 1ste trimester 6de : interactie ouders-school</vt:lpstr>
      <vt:lpstr>PowerPoint-presentatie</vt:lpstr>
      <vt:lpstr>PowerPoint-presentatie</vt:lpstr>
      <vt:lpstr>PowerPoint-presentatie</vt:lpstr>
      <vt:lpstr>Uitwisseling ouder- school  1ste trimester 6de leerjaar </vt:lpstr>
      <vt:lpstr>Rol van de lagere school in het keuzeproces van ouders</vt:lpstr>
      <vt:lpstr>Wat kunnen we doen? </vt:lpstr>
      <vt:lpstr>Studie – en schooladvies</vt:lpstr>
      <vt:lpstr>Studie – en schooladvies</vt:lpstr>
      <vt:lpstr>Studieadvies</vt:lpstr>
      <vt:lpstr>Advies wordt vaker als dusdanig ervaren wanneer:</vt:lpstr>
      <vt:lpstr>Advies minder vaak als dusdanig ervaren wanneer: </vt:lpstr>
      <vt:lpstr>Studie – en schooladvies</vt:lpstr>
      <vt:lpstr>Wat kunnen we doen? </vt:lpstr>
      <vt:lpstr>Concluderend</vt:lpstr>
      <vt:lpstr>PowerPoint-presentatie</vt:lpstr>
      <vt:lpstr>PowerPoint-presentatie</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Ouders betrekken</dc:title>
  <dc:creator>Marie Seghers</dc:creator>
  <cp:lastModifiedBy>Karin Goosen</cp:lastModifiedBy>
  <cp:revision>272</cp:revision>
  <cp:lastPrinted>2017-12-04T16:37:25Z</cp:lastPrinted>
  <dcterms:created xsi:type="dcterms:W3CDTF">2017-10-19T08:45:03Z</dcterms:created>
  <dcterms:modified xsi:type="dcterms:W3CDTF">2017-12-19T17:33:58Z</dcterms:modified>
</cp:coreProperties>
</file>