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84" r:id="rId3"/>
    <p:sldId id="304" r:id="rId4"/>
    <p:sldId id="302" r:id="rId5"/>
    <p:sldId id="305" r:id="rId6"/>
    <p:sldId id="306" r:id="rId7"/>
    <p:sldId id="303" r:id="rId8"/>
    <p:sldId id="307" r:id="rId9"/>
    <p:sldId id="308" r:id="rId10"/>
    <p:sldId id="309" r:id="rId11"/>
    <p:sldId id="313" r:id="rId12"/>
    <p:sldId id="310" r:id="rId13"/>
    <p:sldId id="311" r:id="rId14"/>
    <p:sldId id="312" r:id="rId15"/>
    <p:sldId id="316" r:id="rId16"/>
    <p:sldId id="317" r:id="rId17"/>
    <p:sldId id="318" r:id="rId18"/>
    <p:sldId id="319" r:id="rId19"/>
    <p:sldId id="320" r:id="rId20"/>
    <p:sldId id="326" r:id="rId21"/>
    <p:sldId id="327" r:id="rId22"/>
    <p:sldId id="328" r:id="rId23"/>
    <p:sldId id="329" r:id="rId24"/>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e Seghers" initials="MS" lastIdx="3"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7A78D"/>
    <a:srgbClr val="323294"/>
    <a:srgbClr val="052720"/>
    <a:srgbClr val="A92C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67372" autoAdjust="0"/>
  </p:normalViewPr>
  <p:slideViewPr>
    <p:cSldViewPr snapToGrid="0">
      <p:cViewPr varScale="1">
        <p:scale>
          <a:sx n="49" d="100"/>
          <a:sy n="49" d="100"/>
        </p:scale>
        <p:origin x="792" y="48"/>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354A5F-7127-47AA-8FAC-5EA32F0BF365}" type="datetimeFigureOut">
              <a:rPr lang="en-GB" smtClean="0"/>
              <a:t>19/12/2017</a:t>
            </a:fld>
            <a:endParaRPr lang="en-GB"/>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563CD1-4B79-4674-9D92-91C1FFD96D2B}" type="slidenum">
              <a:rPr lang="en-GB" smtClean="0"/>
              <a:t>‹nr.›</a:t>
            </a:fld>
            <a:endParaRPr lang="en-GB"/>
          </a:p>
        </p:txBody>
      </p:sp>
    </p:spTree>
    <p:extLst>
      <p:ext uri="{BB962C8B-B14F-4D97-AF65-F5344CB8AC3E}">
        <p14:creationId xmlns:p14="http://schemas.microsoft.com/office/powerpoint/2010/main" val="2346452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a:t>
            </a:fld>
            <a:endParaRPr lang="en-GB"/>
          </a:p>
        </p:txBody>
      </p:sp>
    </p:spTree>
    <p:extLst>
      <p:ext uri="{BB962C8B-B14F-4D97-AF65-F5344CB8AC3E}">
        <p14:creationId xmlns:p14="http://schemas.microsoft.com/office/powerpoint/2010/main" val="1116507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342900" lvl="0" indent="-342900">
              <a:lnSpc>
                <a:spcPct val="115000"/>
              </a:lnSpc>
              <a:spcAft>
                <a:spcPts val="0"/>
              </a:spcAft>
              <a:buFont typeface="Symbol" panose="05050102010706020507" pitchFamily="18" charset="2"/>
              <a:buChar char=""/>
            </a:pPr>
            <a:r>
              <a:rPr lang="nl-BE" sz="1200" dirty="0" smtClean="0">
                <a:effectLst/>
                <a:latin typeface="Calibri" panose="020F0502020204030204" pitchFamily="34" charset="0"/>
                <a:ea typeface="SimSun" panose="02010600030101010101" pitchFamily="2" charset="-122"/>
                <a:cs typeface="Times New Roman" panose="02020603050405020304" pitchFamily="18" charset="0"/>
              </a:rPr>
              <a:t>Kun je je tevredenheid over de studierichting waarin je het middelbaar bent begonnen uitdrukken in een cijfer tussen 0 (heel ontevreden) en 10 (heel tevreden)? </a:t>
            </a:r>
          </a:p>
          <a:p>
            <a:pPr marL="342900" lvl="0" indent="-342900">
              <a:lnSpc>
                <a:spcPct val="115000"/>
              </a:lnSpc>
              <a:spcAft>
                <a:spcPts val="0"/>
              </a:spcAft>
              <a:buFont typeface="Symbol" panose="05050102010706020507" pitchFamily="18" charset="2"/>
              <a:buChar char=""/>
            </a:pPr>
            <a:r>
              <a:rPr lang="nl-BE" sz="1200" dirty="0" smtClean="0">
                <a:effectLst/>
                <a:latin typeface="Calibri" panose="020F0502020204030204" pitchFamily="34" charset="0"/>
                <a:ea typeface="SimSun" panose="02010600030101010101" pitchFamily="2" charset="-122"/>
                <a:cs typeface="Times New Roman" panose="02020603050405020304" pitchFamily="18" charset="0"/>
              </a:rPr>
              <a:t>% dat aangeeft het eens of helemaal eens te zijn met volgende stellingen </a:t>
            </a:r>
          </a:p>
          <a:p>
            <a:pPr marL="742950" lvl="1" indent="-285750">
              <a:lnSpc>
                <a:spcPct val="115000"/>
              </a:lnSpc>
              <a:spcAft>
                <a:spcPts val="0"/>
              </a:spcAft>
              <a:buFont typeface="Courier New" panose="02070309020205020404" pitchFamily="49" charset="0"/>
              <a:buChar char="o"/>
            </a:pPr>
            <a:r>
              <a:rPr lang="nl-BE" sz="1200" dirty="0" smtClean="0">
                <a:effectLst/>
                <a:latin typeface="Calibri" panose="020F0502020204030204" pitchFamily="34" charset="0"/>
                <a:ea typeface="SimSun" panose="02010600030101010101" pitchFamily="2" charset="-122"/>
                <a:cs typeface="Times New Roman" panose="02020603050405020304" pitchFamily="18" charset="0"/>
              </a:rPr>
              <a:t>Ik kreeg genoeg informatie van mijn leerkracht(en) in de lagere school</a:t>
            </a:r>
          </a:p>
          <a:p>
            <a:pPr marL="742950" lvl="1" indent="-285750">
              <a:lnSpc>
                <a:spcPct val="115000"/>
              </a:lnSpc>
              <a:spcAft>
                <a:spcPts val="0"/>
              </a:spcAft>
              <a:buFont typeface="Courier New" panose="02070309020205020404" pitchFamily="49" charset="0"/>
              <a:buChar char="o"/>
            </a:pPr>
            <a:r>
              <a:rPr lang="nl-BE" sz="1200" dirty="0" smtClean="0">
                <a:effectLst/>
                <a:latin typeface="Calibri" panose="020F0502020204030204" pitchFamily="34" charset="0"/>
                <a:ea typeface="SimSun" panose="02010600030101010101" pitchFamily="2" charset="-122"/>
                <a:cs typeface="Times New Roman" panose="02020603050405020304" pitchFamily="18" charset="0"/>
              </a:rPr>
              <a:t>Ik voelde me goed voorbereid om naar het middelbaar te gaan</a:t>
            </a:r>
          </a:p>
          <a:p>
            <a:pPr marL="742950" lvl="1" indent="-285750">
              <a:lnSpc>
                <a:spcPct val="115000"/>
              </a:lnSpc>
              <a:spcAft>
                <a:spcPts val="0"/>
              </a:spcAft>
              <a:buFont typeface="Courier New" panose="02070309020205020404" pitchFamily="49" charset="0"/>
              <a:buChar char="o"/>
            </a:pPr>
            <a:r>
              <a:rPr lang="nl-BE" sz="1200" dirty="0" smtClean="0">
                <a:effectLst/>
                <a:latin typeface="Calibri" panose="020F0502020204030204" pitchFamily="34" charset="0"/>
                <a:ea typeface="SimSun" panose="02010600030101010101" pitchFamily="2" charset="-122"/>
                <a:cs typeface="Times New Roman" panose="02020603050405020304" pitchFamily="18" charset="0"/>
              </a:rPr>
              <a:t>Door wat ik heb gedaan in mijn lagere school rond studiekeuze, heb ik goed kunnen kiezen voor het middelbaar</a:t>
            </a:r>
          </a:p>
          <a:p>
            <a:pPr marL="742950" lvl="1" indent="-285750">
              <a:lnSpc>
                <a:spcPct val="115000"/>
              </a:lnSpc>
              <a:spcAft>
                <a:spcPts val="0"/>
              </a:spcAft>
              <a:buFont typeface="Courier New" panose="02070309020205020404" pitchFamily="49" charset="0"/>
              <a:buChar char="o"/>
            </a:pPr>
            <a:r>
              <a:rPr lang="nl-BE" sz="1200" dirty="0" smtClean="0">
                <a:effectLst/>
                <a:latin typeface="Calibri" panose="020F0502020204030204" pitchFamily="34" charset="0"/>
                <a:ea typeface="SimSun" panose="02010600030101010101" pitchFamily="2" charset="-122"/>
                <a:cs typeface="Times New Roman" panose="02020603050405020304" pitchFamily="18" charset="0"/>
              </a:rPr>
              <a:t>Ik weet nog heel goed waarom ik deze studierichting koos</a:t>
            </a:r>
          </a:p>
          <a:p>
            <a:pPr marL="342900" lvl="0" indent="-342900">
              <a:lnSpc>
                <a:spcPct val="115000"/>
              </a:lnSpc>
              <a:spcAft>
                <a:spcPts val="0"/>
              </a:spcAft>
              <a:buFont typeface="Symbol" panose="05050102010706020507" pitchFamily="18" charset="2"/>
              <a:buChar char=""/>
            </a:pPr>
            <a:r>
              <a:rPr lang="nl-BE" sz="1200" dirty="0" smtClean="0">
                <a:effectLst/>
                <a:latin typeface="Calibri" panose="020F0502020204030204" pitchFamily="34" charset="0"/>
                <a:ea typeface="SimSun" panose="02010600030101010101" pitchFamily="2" charset="-122"/>
                <a:cs typeface="Times New Roman" panose="02020603050405020304" pitchFamily="18" charset="0"/>
              </a:rPr>
              <a:t>% dat aangeeft het eens of helemaal eens te zijn met volgende stellingen (hoe lager dit %, hoe beter)</a:t>
            </a:r>
          </a:p>
          <a:p>
            <a:pPr marL="742950" lvl="1" indent="-285750">
              <a:lnSpc>
                <a:spcPct val="115000"/>
              </a:lnSpc>
              <a:spcAft>
                <a:spcPts val="0"/>
              </a:spcAft>
              <a:buFont typeface="Courier New" panose="02070309020205020404" pitchFamily="49" charset="0"/>
              <a:buChar char="o"/>
            </a:pPr>
            <a:r>
              <a:rPr lang="nl-BE" sz="1200" dirty="0" smtClean="0">
                <a:effectLst/>
                <a:latin typeface="Calibri" panose="020F0502020204030204" pitchFamily="34" charset="0"/>
                <a:ea typeface="SimSun" panose="02010600030101010101" pitchFamily="2" charset="-122"/>
                <a:cs typeface="Times New Roman" panose="02020603050405020304" pitchFamily="18" charset="0"/>
              </a:rPr>
              <a:t>Ik was onzeker over mijn keuze bij de overstap naar het middelbaar</a:t>
            </a:r>
          </a:p>
          <a:p>
            <a:pPr marL="742950" lvl="1" indent="-285750">
              <a:lnSpc>
                <a:spcPct val="115000"/>
              </a:lnSpc>
              <a:spcAft>
                <a:spcPts val="1000"/>
              </a:spcAft>
              <a:buFont typeface="Courier New" panose="02070309020205020404" pitchFamily="49" charset="0"/>
              <a:buChar char="o"/>
            </a:pPr>
            <a:r>
              <a:rPr lang="nl-BE" sz="1200" dirty="0" smtClean="0">
                <a:effectLst/>
                <a:latin typeface="Calibri" panose="020F0502020204030204" pitchFamily="34" charset="0"/>
                <a:ea typeface="SimSun" panose="02010600030101010101" pitchFamily="2" charset="-122"/>
                <a:cs typeface="Times New Roman" panose="02020603050405020304" pitchFamily="18" charset="0"/>
              </a:rPr>
              <a:t>Ik ben nog niet zeker of deze richting de juiste van mij is</a:t>
            </a:r>
          </a:p>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a:t>
            </a:fld>
            <a:endParaRPr lang="en-GB"/>
          </a:p>
        </p:txBody>
      </p:sp>
    </p:spTree>
    <p:extLst>
      <p:ext uri="{BB962C8B-B14F-4D97-AF65-F5344CB8AC3E}">
        <p14:creationId xmlns:p14="http://schemas.microsoft.com/office/powerpoint/2010/main" val="2531807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342900" lvl="0" indent="-342900">
              <a:lnSpc>
                <a:spcPct val="115000"/>
              </a:lnSpc>
              <a:spcAft>
                <a:spcPts val="0"/>
              </a:spcAft>
              <a:buFont typeface="Symbol" panose="05050102010706020507" pitchFamily="18" charset="2"/>
              <a:buChar char=""/>
            </a:pPr>
            <a:r>
              <a:rPr lang="nl-BE" sz="1200" dirty="0" smtClean="0">
                <a:effectLst/>
                <a:latin typeface="Calibri" panose="020F0502020204030204" pitchFamily="34" charset="0"/>
                <a:ea typeface="SimSun" panose="02010600030101010101" pitchFamily="2" charset="-122"/>
                <a:cs typeface="Times New Roman" panose="02020603050405020304" pitchFamily="18" charset="0"/>
              </a:rPr>
              <a:t>Kun je je tevredenheid over de studierichting waarin je het middelbaar bent begonnen uitdrukken in een cijfer tussen 0 (heel ontevreden) en 10 (heel tevreden)? </a:t>
            </a:r>
          </a:p>
          <a:p>
            <a:pPr marL="342900" lvl="0" indent="-342900">
              <a:lnSpc>
                <a:spcPct val="115000"/>
              </a:lnSpc>
              <a:spcAft>
                <a:spcPts val="0"/>
              </a:spcAft>
              <a:buFont typeface="Symbol" panose="05050102010706020507" pitchFamily="18" charset="2"/>
              <a:buChar char=""/>
            </a:pPr>
            <a:r>
              <a:rPr lang="nl-BE" sz="1200" dirty="0" smtClean="0">
                <a:effectLst/>
                <a:latin typeface="Calibri" panose="020F0502020204030204" pitchFamily="34" charset="0"/>
                <a:ea typeface="SimSun" panose="02010600030101010101" pitchFamily="2" charset="-122"/>
                <a:cs typeface="Times New Roman" panose="02020603050405020304" pitchFamily="18" charset="0"/>
              </a:rPr>
              <a:t>% dat aangeeft het eens of helemaal eens te zijn met volgende stellingen </a:t>
            </a:r>
          </a:p>
          <a:p>
            <a:pPr marL="742950" lvl="1" indent="-285750">
              <a:lnSpc>
                <a:spcPct val="115000"/>
              </a:lnSpc>
              <a:spcAft>
                <a:spcPts val="0"/>
              </a:spcAft>
              <a:buFont typeface="Courier New" panose="02070309020205020404" pitchFamily="49" charset="0"/>
              <a:buChar char="o"/>
            </a:pPr>
            <a:r>
              <a:rPr lang="nl-BE" sz="1200" dirty="0" smtClean="0">
                <a:effectLst/>
                <a:latin typeface="Calibri" panose="020F0502020204030204" pitchFamily="34" charset="0"/>
                <a:ea typeface="SimSun" panose="02010600030101010101" pitchFamily="2" charset="-122"/>
                <a:cs typeface="Times New Roman" panose="02020603050405020304" pitchFamily="18" charset="0"/>
              </a:rPr>
              <a:t>Ik kreeg genoeg informatie van mijn leerkracht(en) in de lagere school</a:t>
            </a:r>
          </a:p>
          <a:p>
            <a:pPr marL="742950" lvl="1" indent="-285750">
              <a:lnSpc>
                <a:spcPct val="115000"/>
              </a:lnSpc>
              <a:spcAft>
                <a:spcPts val="0"/>
              </a:spcAft>
              <a:buFont typeface="Courier New" panose="02070309020205020404" pitchFamily="49" charset="0"/>
              <a:buChar char="o"/>
            </a:pPr>
            <a:r>
              <a:rPr lang="nl-BE" sz="1200" dirty="0" smtClean="0">
                <a:effectLst/>
                <a:latin typeface="Calibri" panose="020F0502020204030204" pitchFamily="34" charset="0"/>
                <a:ea typeface="SimSun" panose="02010600030101010101" pitchFamily="2" charset="-122"/>
                <a:cs typeface="Times New Roman" panose="02020603050405020304" pitchFamily="18" charset="0"/>
              </a:rPr>
              <a:t>Ik voelde me goed voorbereid om naar het middelbaar te gaan</a:t>
            </a:r>
          </a:p>
          <a:p>
            <a:pPr marL="742950" lvl="1" indent="-285750">
              <a:lnSpc>
                <a:spcPct val="115000"/>
              </a:lnSpc>
              <a:spcAft>
                <a:spcPts val="0"/>
              </a:spcAft>
              <a:buFont typeface="Courier New" panose="02070309020205020404" pitchFamily="49" charset="0"/>
              <a:buChar char="o"/>
            </a:pPr>
            <a:r>
              <a:rPr lang="nl-BE" sz="1200" dirty="0" smtClean="0">
                <a:effectLst/>
                <a:latin typeface="Calibri" panose="020F0502020204030204" pitchFamily="34" charset="0"/>
                <a:ea typeface="SimSun" panose="02010600030101010101" pitchFamily="2" charset="-122"/>
                <a:cs typeface="Times New Roman" panose="02020603050405020304" pitchFamily="18" charset="0"/>
              </a:rPr>
              <a:t>Door wat ik heb gedaan in mijn lagere school rond studiekeuze, heb ik goed kunnen kiezen voor het middelbaar</a:t>
            </a:r>
          </a:p>
          <a:p>
            <a:pPr marL="742950" lvl="1" indent="-285750">
              <a:lnSpc>
                <a:spcPct val="115000"/>
              </a:lnSpc>
              <a:spcAft>
                <a:spcPts val="0"/>
              </a:spcAft>
              <a:buFont typeface="Courier New" panose="02070309020205020404" pitchFamily="49" charset="0"/>
              <a:buChar char="o"/>
            </a:pPr>
            <a:r>
              <a:rPr lang="nl-BE" sz="1200" dirty="0" smtClean="0">
                <a:effectLst/>
                <a:latin typeface="Calibri" panose="020F0502020204030204" pitchFamily="34" charset="0"/>
                <a:ea typeface="SimSun" panose="02010600030101010101" pitchFamily="2" charset="-122"/>
                <a:cs typeface="Times New Roman" panose="02020603050405020304" pitchFamily="18" charset="0"/>
              </a:rPr>
              <a:t>Ik weet nog heel goed waarom ik deze studierichting koos</a:t>
            </a:r>
          </a:p>
          <a:p>
            <a:pPr marL="342900" lvl="0" indent="-342900">
              <a:lnSpc>
                <a:spcPct val="115000"/>
              </a:lnSpc>
              <a:spcAft>
                <a:spcPts val="0"/>
              </a:spcAft>
              <a:buFont typeface="Symbol" panose="05050102010706020507" pitchFamily="18" charset="2"/>
              <a:buChar char=""/>
            </a:pPr>
            <a:r>
              <a:rPr lang="nl-BE" sz="1200" dirty="0" smtClean="0">
                <a:effectLst/>
                <a:latin typeface="Calibri" panose="020F0502020204030204" pitchFamily="34" charset="0"/>
                <a:ea typeface="SimSun" panose="02010600030101010101" pitchFamily="2" charset="-122"/>
                <a:cs typeface="Times New Roman" panose="02020603050405020304" pitchFamily="18" charset="0"/>
              </a:rPr>
              <a:t>% dat aangeeft het eens of helemaal eens te zijn met volgende stellingen (hoe lager dit %, hoe beter)</a:t>
            </a:r>
          </a:p>
          <a:p>
            <a:pPr marL="742950" lvl="1" indent="-285750">
              <a:lnSpc>
                <a:spcPct val="115000"/>
              </a:lnSpc>
              <a:spcAft>
                <a:spcPts val="0"/>
              </a:spcAft>
              <a:buFont typeface="Courier New" panose="02070309020205020404" pitchFamily="49" charset="0"/>
              <a:buChar char="o"/>
            </a:pPr>
            <a:r>
              <a:rPr lang="nl-BE" sz="1200" dirty="0" smtClean="0">
                <a:effectLst/>
                <a:latin typeface="Calibri" panose="020F0502020204030204" pitchFamily="34" charset="0"/>
                <a:ea typeface="SimSun" panose="02010600030101010101" pitchFamily="2" charset="-122"/>
                <a:cs typeface="Times New Roman" panose="02020603050405020304" pitchFamily="18" charset="0"/>
              </a:rPr>
              <a:t>Ik was onzeker over mijn keuze bij de overstap naar het middelbaar</a:t>
            </a:r>
          </a:p>
          <a:p>
            <a:pPr marL="742950" lvl="1" indent="-285750">
              <a:lnSpc>
                <a:spcPct val="115000"/>
              </a:lnSpc>
              <a:spcAft>
                <a:spcPts val="1000"/>
              </a:spcAft>
              <a:buFont typeface="Courier New" panose="02070309020205020404" pitchFamily="49" charset="0"/>
              <a:buChar char="o"/>
            </a:pPr>
            <a:r>
              <a:rPr lang="nl-BE" sz="1200" dirty="0" smtClean="0">
                <a:effectLst/>
                <a:latin typeface="Calibri" panose="020F0502020204030204" pitchFamily="34" charset="0"/>
                <a:ea typeface="SimSun" panose="02010600030101010101" pitchFamily="2" charset="-122"/>
                <a:cs typeface="Times New Roman" panose="02020603050405020304" pitchFamily="18" charset="0"/>
              </a:rPr>
              <a:t>Ik ben nog niet zeker of deze richting de juiste van mij is</a:t>
            </a:r>
          </a:p>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3</a:t>
            </a:fld>
            <a:endParaRPr lang="en-GB"/>
          </a:p>
        </p:txBody>
      </p:sp>
    </p:spTree>
    <p:extLst>
      <p:ext uri="{BB962C8B-B14F-4D97-AF65-F5344CB8AC3E}">
        <p14:creationId xmlns:p14="http://schemas.microsoft.com/office/powerpoint/2010/main" val="2739385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4</a:t>
            </a:fld>
            <a:endParaRPr lang="en-GB"/>
          </a:p>
        </p:txBody>
      </p:sp>
    </p:spTree>
    <p:extLst>
      <p:ext uri="{BB962C8B-B14F-4D97-AF65-F5344CB8AC3E}">
        <p14:creationId xmlns:p14="http://schemas.microsoft.com/office/powerpoint/2010/main" val="154999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5</a:t>
            </a:fld>
            <a:endParaRPr lang="en-GB"/>
          </a:p>
        </p:txBody>
      </p:sp>
    </p:spTree>
    <p:extLst>
      <p:ext uri="{BB962C8B-B14F-4D97-AF65-F5344CB8AC3E}">
        <p14:creationId xmlns:p14="http://schemas.microsoft.com/office/powerpoint/2010/main" val="1800735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6</a:t>
            </a:fld>
            <a:endParaRPr lang="en-GB"/>
          </a:p>
        </p:txBody>
      </p:sp>
    </p:spTree>
    <p:extLst>
      <p:ext uri="{BB962C8B-B14F-4D97-AF65-F5344CB8AC3E}">
        <p14:creationId xmlns:p14="http://schemas.microsoft.com/office/powerpoint/2010/main" val="1177005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7</a:t>
            </a:fld>
            <a:endParaRPr lang="en-GB"/>
          </a:p>
        </p:txBody>
      </p:sp>
    </p:spTree>
    <p:extLst>
      <p:ext uri="{BB962C8B-B14F-4D97-AF65-F5344CB8AC3E}">
        <p14:creationId xmlns:p14="http://schemas.microsoft.com/office/powerpoint/2010/main" val="504417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8</a:t>
            </a:fld>
            <a:endParaRPr lang="en-GB"/>
          </a:p>
        </p:txBody>
      </p:sp>
    </p:spTree>
    <p:extLst>
      <p:ext uri="{BB962C8B-B14F-4D97-AF65-F5344CB8AC3E}">
        <p14:creationId xmlns:p14="http://schemas.microsoft.com/office/powerpoint/2010/main" val="190163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9</a:t>
            </a:fld>
            <a:endParaRPr lang="en-GB"/>
          </a:p>
        </p:txBody>
      </p:sp>
    </p:spTree>
    <p:extLst>
      <p:ext uri="{BB962C8B-B14F-4D97-AF65-F5344CB8AC3E}">
        <p14:creationId xmlns:p14="http://schemas.microsoft.com/office/powerpoint/2010/main" val="3060085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10</a:t>
            </a:fld>
            <a:endParaRPr lang="en-GB"/>
          </a:p>
        </p:txBody>
      </p:sp>
    </p:spTree>
    <p:extLst>
      <p:ext uri="{BB962C8B-B14F-4D97-AF65-F5344CB8AC3E}">
        <p14:creationId xmlns:p14="http://schemas.microsoft.com/office/powerpoint/2010/main" val="4250565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11</a:t>
            </a:fld>
            <a:endParaRPr lang="en-GB"/>
          </a:p>
        </p:txBody>
      </p:sp>
    </p:spTree>
    <p:extLst>
      <p:ext uri="{BB962C8B-B14F-4D97-AF65-F5344CB8AC3E}">
        <p14:creationId xmlns:p14="http://schemas.microsoft.com/office/powerpoint/2010/main" val="868798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12</a:t>
            </a:fld>
            <a:endParaRPr lang="en-GB"/>
          </a:p>
        </p:txBody>
      </p:sp>
    </p:spTree>
    <p:extLst>
      <p:ext uri="{BB962C8B-B14F-4D97-AF65-F5344CB8AC3E}">
        <p14:creationId xmlns:p14="http://schemas.microsoft.com/office/powerpoint/2010/main" val="11868111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13</a:t>
            </a:fld>
            <a:endParaRPr lang="en-GB"/>
          </a:p>
        </p:txBody>
      </p:sp>
    </p:spTree>
    <p:extLst>
      <p:ext uri="{BB962C8B-B14F-4D97-AF65-F5344CB8AC3E}">
        <p14:creationId xmlns:p14="http://schemas.microsoft.com/office/powerpoint/2010/main" val="4256051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14</a:t>
            </a:fld>
            <a:endParaRPr lang="en-GB"/>
          </a:p>
        </p:txBody>
      </p:sp>
    </p:spTree>
    <p:extLst>
      <p:ext uri="{BB962C8B-B14F-4D97-AF65-F5344CB8AC3E}">
        <p14:creationId xmlns:p14="http://schemas.microsoft.com/office/powerpoint/2010/main" val="38343218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15</a:t>
            </a:fld>
            <a:endParaRPr lang="en-GB"/>
          </a:p>
        </p:txBody>
      </p:sp>
    </p:spTree>
    <p:extLst>
      <p:ext uri="{BB962C8B-B14F-4D97-AF65-F5344CB8AC3E}">
        <p14:creationId xmlns:p14="http://schemas.microsoft.com/office/powerpoint/2010/main" val="2542040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16</a:t>
            </a:fld>
            <a:endParaRPr lang="en-GB"/>
          </a:p>
        </p:txBody>
      </p:sp>
    </p:spTree>
    <p:extLst>
      <p:ext uri="{BB962C8B-B14F-4D97-AF65-F5344CB8AC3E}">
        <p14:creationId xmlns:p14="http://schemas.microsoft.com/office/powerpoint/2010/main" val="1473383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17</a:t>
            </a:fld>
            <a:endParaRPr lang="en-GB"/>
          </a:p>
        </p:txBody>
      </p:sp>
    </p:spTree>
    <p:extLst>
      <p:ext uri="{BB962C8B-B14F-4D97-AF65-F5344CB8AC3E}">
        <p14:creationId xmlns:p14="http://schemas.microsoft.com/office/powerpoint/2010/main" val="480270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18</a:t>
            </a:fld>
            <a:endParaRPr lang="en-GB"/>
          </a:p>
        </p:txBody>
      </p:sp>
    </p:spTree>
    <p:extLst>
      <p:ext uri="{BB962C8B-B14F-4D97-AF65-F5344CB8AC3E}">
        <p14:creationId xmlns:p14="http://schemas.microsoft.com/office/powerpoint/2010/main" val="26222467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19</a:t>
            </a:fld>
            <a:endParaRPr lang="en-GB"/>
          </a:p>
        </p:txBody>
      </p:sp>
    </p:spTree>
    <p:extLst>
      <p:ext uri="{BB962C8B-B14F-4D97-AF65-F5344CB8AC3E}">
        <p14:creationId xmlns:p14="http://schemas.microsoft.com/office/powerpoint/2010/main" val="810818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21</a:t>
            </a:fld>
            <a:endParaRPr lang="en-GB"/>
          </a:p>
        </p:txBody>
      </p:sp>
    </p:spTree>
    <p:extLst>
      <p:ext uri="{BB962C8B-B14F-4D97-AF65-F5344CB8AC3E}">
        <p14:creationId xmlns:p14="http://schemas.microsoft.com/office/powerpoint/2010/main" val="2197999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smtClean="0"/>
              <a:t>Klik om de stijl te bewerken</a:t>
            </a:r>
            <a:endParaRPr lang="en-GB"/>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19/12/2017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888556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19/12/2017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600379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smtClean="0"/>
              <a:t>Klik om de stijl te bewerken</a:t>
            </a:r>
            <a:endParaRPr lang="en-GB"/>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D539B7A0-3AAE-49C7-A09A-77BE65C75514}" type="datetimeFigureOut">
              <a:rPr lang="en-GB" smtClean="0"/>
              <a:t>19/12/2017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3548936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inhoud 2"/>
          <p:cNvSpPr>
            <a:spLocks noGrp="1"/>
          </p:cNvSpPr>
          <p:nvPr>
            <p:ph sz="half" idx="1"/>
          </p:nvPr>
        </p:nvSpPr>
        <p:spPr>
          <a:xfrm>
            <a:off x="838200" y="1825625"/>
            <a:ext cx="5181600" cy="43513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inhoud 3"/>
          <p:cNvSpPr>
            <a:spLocks noGrp="1"/>
          </p:cNvSpPr>
          <p:nvPr>
            <p:ph sz="half" idx="2"/>
          </p:nvPr>
        </p:nvSpPr>
        <p:spPr>
          <a:xfrm>
            <a:off x="6172200" y="1825625"/>
            <a:ext cx="5181600" cy="43513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5" name="Tijdelijke aanduiding voor datum 4"/>
          <p:cNvSpPr>
            <a:spLocks noGrp="1"/>
          </p:cNvSpPr>
          <p:nvPr>
            <p:ph type="dt" sz="half" idx="10"/>
          </p:nvPr>
        </p:nvSpPr>
        <p:spPr/>
        <p:txBody>
          <a:bodyPr/>
          <a:lstStyle/>
          <a:p>
            <a:fld id="{D539B7A0-3AAE-49C7-A09A-77BE65C75514}" type="datetimeFigureOut">
              <a:rPr lang="en-GB" smtClean="0"/>
              <a:t>19/12/2017</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2519181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smtClean="0"/>
              <a:t>Klik om de stijl te bewerken</a:t>
            </a:r>
            <a:endParaRPr lang="en-GB"/>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7" name="Tijdelijke aanduiding voor datum 6"/>
          <p:cNvSpPr>
            <a:spLocks noGrp="1"/>
          </p:cNvSpPr>
          <p:nvPr>
            <p:ph type="dt" sz="half" idx="10"/>
          </p:nvPr>
        </p:nvSpPr>
        <p:spPr/>
        <p:txBody>
          <a:bodyPr/>
          <a:lstStyle/>
          <a:p>
            <a:fld id="{D539B7A0-3AAE-49C7-A09A-77BE65C75514}" type="datetimeFigureOut">
              <a:rPr lang="en-GB" smtClean="0"/>
              <a:t>19/12/2017</a:t>
            </a:fld>
            <a:endParaRPr lang="en-GB"/>
          </a:p>
        </p:txBody>
      </p:sp>
      <p:sp>
        <p:nvSpPr>
          <p:cNvPr id="8" name="Tijdelijke aanduiding voor voettekst 7"/>
          <p:cNvSpPr>
            <a:spLocks noGrp="1"/>
          </p:cNvSpPr>
          <p:nvPr>
            <p:ph type="ftr" sz="quarter" idx="11"/>
          </p:nvPr>
        </p:nvSpPr>
        <p:spPr/>
        <p:txBody>
          <a:bodyPr/>
          <a:lstStyle/>
          <a:p>
            <a:endParaRPr lang="en-GB"/>
          </a:p>
        </p:txBody>
      </p:sp>
      <p:sp>
        <p:nvSpPr>
          <p:cNvPr id="9" name="Tijdelijke aanduiding voor dianummer 8"/>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2860379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datum 2"/>
          <p:cNvSpPr>
            <a:spLocks noGrp="1"/>
          </p:cNvSpPr>
          <p:nvPr>
            <p:ph type="dt" sz="half" idx="10"/>
          </p:nvPr>
        </p:nvSpPr>
        <p:spPr/>
        <p:txBody>
          <a:bodyPr/>
          <a:lstStyle/>
          <a:p>
            <a:fld id="{D539B7A0-3AAE-49C7-A09A-77BE65C75514}" type="datetimeFigureOut">
              <a:rPr lang="en-GB" smtClean="0"/>
              <a:t>19/12/2017</a:t>
            </a:fld>
            <a:endParaRPr lang="en-GB"/>
          </a:p>
        </p:txBody>
      </p:sp>
      <p:sp>
        <p:nvSpPr>
          <p:cNvPr id="4" name="Tijdelijke aanduiding voor voettekst 3"/>
          <p:cNvSpPr>
            <a:spLocks noGrp="1"/>
          </p:cNvSpPr>
          <p:nvPr>
            <p:ph type="ftr" sz="quarter" idx="11"/>
          </p:nvPr>
        </p:nvSpPr>
        <p:spPr/>
        <p:txBody>
          <a:bodyPr/>
          <a:lstStyle/>
          <a:p>
            <a:endParaRPr lang="en-GB"/>
          </a:p>
        </p:txBody>
      </p:sp>
      <p:sp>
        <p:nvSpPr>
          <p:cNvPr id="5" name="Tijdelijke aanduiding voor dianummer 4"/>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3776773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D539B7A0-3AAE-49C7-A09A-77BE65C75514}" type="datetimeFigureOut">
              <a:rPr lang="en-GB" smtClean="0"/>
              <a:t>19/12/2017</a:t>
            </a:fld>
            <a:endParaRPr lang="en-GB"/>
          </a:p>
        </p:txBody>
      </p:sp>
      <p:sp>
        <p:nvSpPr>
          <p:cNvPr id="3" name="Tijdelijke aanduiding voor voettekst 2"/>
          <p:cNvSpPr>
            <a:spLocks noGrp="1"/>
          </p:cNvSpPr>
          <p:nvPr>
            <p:ph type="ftr" sz="quarter" idx="11"/>
          </p:nvPr>
        </p:nvSpPr>
        <p:spPr/>
        <p:txBody>
          <a:bodyPr/>
          <a:lstStyle/>
          <a:p>
            <a:endParaRPr lang="en-GB"/>
          </a:p>
        </p:txBody>
      </p:sp>
      <p:sp>
        <p:nvSpPr>
          <p:cNvPr id="4" name="Tijdelijke aanduiding voor dianummer 3"/>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3858532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en-GB"/>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D539B7A0-3AAE-49C7-A09A-77BE65C75514}" type="datetimeFigureOut">
              <a:rPr lang="en-GB" smtClean="0"/>
              <a:t>19/12/2017</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101639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en-GB"/>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D539B7A0-3AAE-49C7-A09A-77BE65C75514}" type="datetimeFigureOut">
              <a:rPr lang="en-GB" smtClean="0"/>
              <a:t>19/12/2017</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4065688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GB"/>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19/12/2017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853719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smtClean="0"/>
              <a:t>Klik om de stijl te bewerken</a:t>
            </a:r>
            <a:endParaRPr lang="en-GB"/>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19/12/2017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‹nr.›</a:t>
            </a:fld>
            <a:endParaRPr lang="en-GB"/>
          </a:p>
        </p:txBody>
      </p:sp>
    </p:spTree>
    <p:extLst>
      <p:ext uri="{BB962C8B-B14F-4D97-AF65-F5344CB8AC3E}">
        <p14:creationId xmlns:p14="http://schemas.microsoft.com/office/powerpoint/2010/main" val="1184455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smtClean="0"/>
              <a:t>Klik om de stijl te bewerken</a:t>
            </a:r>
            <a:endParaRPr lang="en-GB"/>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39B7A0-3AAE-49C7-A09A-77BE65C75514}" type="datetimeFigureOut">
              <a:rPr lang="en-GB" smtClean="0"/>
              <a:t>19/12/2017</a:t>
            </a:fld>
            <a:endParaRPr lang="en-GB"/>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E31DE8-930A-49B1-AFF7-88EE02C92D45}" type="slidenum">
              <a:rPr lang="en-GB" smtClean="0"/>
              <a:t>‹nr.›</a:t>
            </a:fld>
            <a:endParaRPr lang="en-GB"/>
          </a:p>
        </p:txBody>
      </p:sp>
    </p:spTree>
    <p:extLst>
      <p:ext uri="{BB962C8B-B14F-4D97-AF65-F5344CB8AC3E}">
        <p14:creationId xmlns:p14="http://schemas.microsoft.com/office/powerpoint/2010/main" val="3434416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tiff"/><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www.transbaso.be/"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www.vanbasisnaarsecundair.be/" TargetMode="External"/><Relationship Id="rId4" Type="http://schemas.openxmlformats.org/officeDocument/2006/relationships/hyperlink" Target="http://pro.vanbasisnaarsecundair.be/"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p:cNvPicPr>
            <a:picLocks noChangeAspect="1"/>
          </p:cNvPicPr>
          <p:nvPr/>
        </p:nvPicPr>
        <p:blipFill>
          <a:blip r:embed="rId3"/>
          <a:stretch>
            <a:fillRect/>
          </a:stretch>
        </p:blipFill>
        <p:spPr>
          <a:xfrm>
            <a:off x="6693904" y="5521625"/>
            <a:ext cx="2638469" cy="1055388"/>
          </a:xfrm>
          <a:prstGeom prst="rect">
            <a:avLst/>
          </a:prstGeom>
        </p:spPr>
      </p:pic>
      <p:pic>
        <p:nvPicPr>
          <p:cNvPr id="11" name="Afbeelding 10"/>
          <p:cNvPicPr>
            <a:picLocks noChangeAspect="1"/>
          </p:cNvPicPr>
          <p:nvPr/>
        </p:nvPicPr>
        <p:blipFill>
          <a:blip r:embed="rId4"/>
          <a:stretch>
            <a:fillRect/>
          </a:stretch>
        </p:blipFill>
        <p:spPr>
          <a:xfrm>
            <a:off x="4006181" y="5468948"/>
            <a:ext cx="2522930" cy="1419148"/>
          </a:xfrm>
          <a:prstGeom prst="rect">
            <a:avLst/>
          </a:prstGeom>
        </p:spPr>
      </p:pic>
      <p:sp>
        <p:nvSpPr>
          <p:cNvPr id="2" name="Titel 1"/>
          <p:cNvSpPr>
            <a:spLocks noGrp="1"/>
          </p:cNvSpPr>
          <p:nvPr>
            <p:ph type="ctrTitle"/>
          </p:nvPr>
        </p:nvSpPr>
        <p:spPr>
          <a:xfrm>
            <a:off x="1046920" y="1248256"/>
            <a:ext cx="10098156" cy="2387600"/>
          </a:xfrm>
          <a:solidFill>
            <a:schemeClr val="bg1"/>
          </a:solidFill>
        </p:spPr>
        <p:txBody>
          <a:bodyPr>
            <a:normAutofit/>
          </a:bodyPr>
          <a:lstStyle/>
          <a:p>
            <a:r>
              <a:rPr lang="nl-NL" b="1" dirty="0" smtClean="0">
                <a:solidFill>
                  <a:srgbClr val="323294"/>
                </a:solidFill>
                <a:latin typeface="Helvetica" charset="0"/>
                <a:ea typeface="Helvetica" charset="0"/>
                <a:cs typeface="Helvetica" charset="0"/>
              </a:rPr>
              <a:t>Wat werkt er in scholen en waarom?  </a:t>
            </a:r>
            <a:endParaRPr lang="en-GB" b="1" dirty="0">
              <a:solidFill>
                <a:srgbClr val="323294"/>
              </a:solidFill>
              <a:latin typeface="Helvetica" charset="0"/>
              <a:ea typeface="Helvetica" charset="0"/>
              <a:cs typeface="Helvetica" charset="0"/>
            </a:endParaRPr>
          </a:p>
        </p:txBody>
      </p:sp>
      <p:sp>
        <p:nvSpPr>
          <p:cNvPr id="3" name="Ondertitel 2"/>
          <p:cNvSpPr>
            <a:spLocks noGrp="1"/>
          </p:cNvSpPr>
          <p:nvPr>
            <p:ph type="subTitle" idx="1"/>
          </p:nvPr>
        </p:nvSpPr>
        <p:spPr>
          <a:xfrm>
            <a:off x="1550503" y="3966365"/>
            <a:ext cx="9090991" cy="1075979"/>
          </a:xfrm>
        </p:spPr>
        <p:txBody>
          <a:bodyPr/>
          <a:lstStyle/>
          <a:p>
            <a:r>
              <a:rPr lang="en-GB" dirty="0" smtClean="0">
                <a:solidFill>
                  <a:srgbClr val="27A78D"/>
                </a:solidFill>
                <a:latin typeface="Helvetica" charset="0"/>
                <a:ea typeface="Helvetica" charset="0"/>
                <a:cs typeface="Helvetica" charset="0"/>
              </a:rPr>
              <a:t>Ellen </a:t>
            </a:r>
            <a:r>
              <a:rPr lang="en-GB" dirty="0" err="1" smtClean="0">
                <a:solidFill>
                  <a:srgbClr val="27A78D"/>
                </a:solidFill>
                <a:latin typeface="Helvetica" charset="0"/>
                <a:ea typeface="Helvetica" charset="0"/>
                <a:cs typeface="Helvetica" charset="0"/>
              </a:rPr>
              <a:t>Huyge</a:t>
            </a:r>
            <a:endParaRPr lang="en-GB" dirty="0" smtClean="0">
              <a:solidFill>
                <a:srgbClr val="27A78D"/>
              </a:solidFill>
              <a:latin typeface="Helvetica" charset="0"/>
              <a:ea typeface="Helvetica" charset="0"/>
              <a:cs typeface="Helvetica" charset="0"/>
            </a:endParaRPr>
          </a:p>
          <a:p>
            <a:r>
              <a:rPr lang="en-GB" dirty="0" smtClean="0">
                <a:solidFill>
                  <a:srgbClr val="27A78D"/>
                </a:solidFill>
                <a:latin typeface="Helvetica" charset="0"/>
                <a:ea typeface="Helvetica" charset="0"/>
                <a:cs typeface="Helvetica" charset="0"/>
              </a:rPr>
              <a:t>Karin Goosen</a:t>
            </a:r>
            <a:endParaRPr lang="en-GB" dirty="0">
              <a:solidFill>
                <a:srgbClr val="27A78D"/>
              </a:solidFill>
              <a:latin typeface="Helvetica" charset="0"/>
              <a:ea typeface="Helvetica" charset="0"/>
              <a:cs typeface="Helvetica" charset="0"/>
            </a:endParaRPr>
          </a:p>
        </p:txBody>
      </p:sp>
      <p:pic>
        <p:nvPicPr>
          <p:cNvPr id="7" name="Afbeelding 6"/>
          <p:cNvPicPr>
            <a:picLocks noChangeAspect="1"/>
          </p:cNvPicPr>
          <p:nvPr/>
        </p:nvPicPr>
        <p:blipFill>
          <a:blip r:embed="rId5"/>
          <a:stretch>
            <a:fillRect/>
          </a:stretch>
        </p:blipFill>
        <p:spPr>
          <a:xfrm>
            <a:off x="3325256" y="5703362"/>
            <a:ext cx="894776" cy="1015943"/>
          </a:xfrm>
          <a:prstGeom prst="rect">
            <a:avLst/>
          </a:prstGeom>
        </p:spPr>
      </p:pic>
      <p:pic>
        <p:nvPicPr>
          <p:cNvPr id="8" name="Afbeelding 7"/>
          <p:cNvPicPr>
            <a:picLocks noChangeAspect="1"/>
          </p:cNvPicPr>
          <p:nvPr/>
        </p:nvPicPr>
        <p:blipFill>
          <a:blip r:embed="rId6"/>
          <a:stretch>
            <a:fillRect/>
          </a:stretch>
        </p:blipFill>
        <p:spPr>
          <a:xfrm>
            <a:off x="5951384" y="5468948"/>
            <a:ext cx="1698694" cy="1358956"/>
          </a:xfrm>
          <a:prstGeom prst="rect">
            <a:avLst/>
          </a:prstGeom>
        </p:spPr>
      </p:pic>
      <p:pic>
        <p:nvPicPr>
          <p:cNvPr id="9" name="Afbeelding 8"/>
          <p:cNvPicPr>
            <a:picLocks noChangeAspect="1"/>
          </p:cNvPicPr>
          <p:nvPr/>
        </p:nvPicPr>
        <p:blipFill>
          <a:blip r:embed="rId7"/>
          <a:stretch>
            <a:fillRect/>
          </a:stretch>
        </p:blipFill>
        <p:spPr>
          <a:xfrm>
            <a:off x="8474314" y="5482817"/>
            <a:ext cx="829232" cy="1236488"/>
          </a:xfrm>
          <a:prstGeom prst="rect">
            <a:avLst/>
          </a:prstGeom>
        </p:spPr>
      </p:pic>
      <p:pic>
        <p:nvPicPr>
          <p:cNvPr id="13" name="Afbeelding 12"/>
          <p:cNvPicPr>
            <a:picLocks noChangeAspect="1"/>
          </p:cNvPicPr>
          <p:nvPr/>
        </p:nvPicPr>
        <p:blipFill>
          <a:blip r:embed="rId8"/>
          <a:stretch>
            <a:fillRect/>
          </a:stretch>
        </p:blipFill>
        <p:spPr>
          <a:xfrm>
            <a:off x="1903422" y="5521625"/>
            <a:ext cx="1421834" cy="1421834"/>
          </a:xfrm>
          <a:prstGeom prst="rect">
            <a:avLst/>
          </a:prstGeom>
        </p:spPr>
      </p:pic>
      <p:pic>
        <p:nvPicPr>
          <p:cNvPr id="5" name="Afbeelding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006181" y="711971"/>
            <a:ext cx="4855528" cy="890833"/>
          </a:xfrm>
          <a:prstGeom prst="rect">
            <a:avLst/>
          </a:prstGeom>
        </p:spPr>
      </p:pic>
    </p:spTree>
    <p:extLst>
      <p:ext uri="{BB962C8B-B14F-4D97-AF65-F5344CB8AC3E}">
        <p14:creationId xmlns:p14="http://schemas.microsoft.com/office/powerpoint/2010/main" val="1157029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Tevredenheid</a:t>
            </a:r>
            <a:r>
              <a:rPr lang="en-GB" b="1" dirty="0">
                <a:solidFill>
                  <a:srgbClr val="323294"/>
                </a:solidFill>
                <a:latin typeface="Helvetica" charset="0"/>
                <a:ea typeface="Helvetica" charset="0"/>
                <a:cs typeface="Helvetica" charset="0"/>
              </a:rPr>
              <a:t> </a:t>
            </a:r>
            <a:r>
              <a:rPr lang="en-GB" b="1" dirty="0" err="1">
                <a:solidFill>
                  <a:srgbClr val="323294"/>
                </a:solidFill>
                <a:latin typeface="Helvetica" charset="0"/>
                <a:ea typeface="Helvetica" charset="0"/>
                <a:cs typeface="Helvetica" charset="0"/>
              </a:rPr>
              <a:t>leerlingen</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fontScale="92500" lnSpcReduction="10000"/>
          </a:bodyPr>
          <a:lstStyle/>
          <a:p>
            <a:pPr marL="342900" lvl="1" indent="0">
              <a:lnSpc>
                <a:spcPct val="100000"/>
              </a:lnSpc>
              <a:buNone/>
            </a:pPr>
            <a:r>
              <a:rPr lang="nl-BE" sz="3100" dirty="0">
                <a:solidFill>
                  <a:srgbClr val="323294"/>
                </a:solidFill>
                <a:latin typeface="Helvetica" charset="0"/>
                <a:ea typeface="Helvetica" charset="0"/>
                <a:cs typeface="Helvetica" charset="0"/>
              </a:rPr>
              <a:t>In de experimentele scholen zijn leerlingen </a:t>
            </a:r>
            <a:r>
              <a:rPr lang="nl-BE" sz="3100" b="1" dirty="0">
                <a:solidFill>
                  <a:srgbClr val="323294"/>
                </a:solidFill>
                <a:latin typeface="Helvetica" charset="0"/>
                <a:ea typeface="Helvetica" charset="0"/>
                <a:cs typeface="Helvetica" charset="0"/>
              </a:rPr>
              <a:t>meer tevreden </a:t>
            </a:r>
            <a:r>
              <a:rPr lang="nl-BE" sz="3100" dirty="0">
                <a:solidFill>
                  <a:srgbClr val="323294"/>
                </a:solidFill>
                <a:latin typeface="Helvetica" charset="0"/>
                <a:ea typeface="Helvetica" charset="0"/>
                <a:cs typeface="Helvetica" charset="0"/>
              </a:rPr>
              <a:t>met hun </a:t>
            </a:r>
            <a:r>
              <a:rPr lang="nl-BE" sz="3100" dirty="0" smtClean="0">
                <a:solidFill>
                  <a:srgbClr val="323294"/>
                </a:solidFill>
                <a:latin typeface="Helvetica" charset="0"/>
                <a:ea typeface="Helvetica" charset="0"/>
                <a:cs typeface="Helvetica" charset="0"/>
              </a:rPr>
              <a:t>studiekeuze</a:t>
            </a:r>
            <a:r>
              <a:rPr lang="nl-BE" sz="3100" dirty="0">
                <a:solidFill>
                  <a:srgbClr val="323294"/>
                </a:solidFill>
                <a:latin typeface="Helvetica" charset="0"/>
                <a:ea typeface="Helvetica" charset="0"/>
                <a:cs typeface="Helvetica" charset="0"/>
              </a:rPr>
              <a:t>. </a:t>
            </a:r>
            <a:endParaRPr lang="nl-BE" sz="3100" dirty="0" smtClean="0">
              <a:solidFill>
                <a:srgbClr val="323294"/>
              </a:solidFill>
              <a:latin typeface="Helvetica" charset="0"/>
              <a:ea typeface="Helvetica" charset="0"/>
              <a:cs typeface="Helvetica" charset="0"/>
            </a:endParaRPr>
          </a:p>
          <a:p>
            <a:pPr marL="342900" lvl="1" indent="0">
              <a:lnSpc>
                <a:spcPct val="100000"/>
              </a:lnSpc>
              <a:buNone/>
            </a:pPr>
            <a:endParaRPr lang="nl-BE" sz="2800" dirty="0">
              <a:solidFill>
                <a:srgbClr val="323294"/>
              </a:solidFill>
              <a:latin typeface="Helvetica" charset="0"/>
              <a:ea typeface="Helvetica" charset="0"/>
              <a:cs typeface="Helvetica" charset="0"/>
            </a:endParaRPr>
          </a:p>
          <a:p>
            <a:pPr marL="342900" lvl="1" indent="0">
              <a:lnSpc>
                <a:spcPct val="100000"/>
              </a:lnSpc>
              <a:buNone/>
            </a:pPr>
            <a:r>
              <a:rPr lang="nl-BE" sz="2800" dirty="0" smtClean="0">
                <a:solidFill>
                  <a:srgbClr val="323294"/>
                </a:solidFill>
                <a:latin typeface="Helvetica" charset="0"/>
                <a:ea typeface="Helvetica" charset="0"/>
                <a:cs typeface="Helvetica" charset="0"/>
              </a:rPr>
              <a:t>Ze geven </a:t>
            </a:r>
            <a:r>
              <a:rPr lang="nl-BE" sz="2800" u="sng" dirty="0" smtClean="0">
                <a:solidFill>
                  <a:srgbClr val="323294"/>
                </a:solidFill>
                <a:latin typeface="Helvetica" charset="0"/>
                <a:ea typeface="Helvetica" charset="0"/>
                <a:cs typeface="Helvetica" charset="0"/>
              </a:rPr>
              <a:t>vaker</a:t>
            </a:r>
            <a:r>
              <a:rPr lang="nl-BE" sz="2800" dirty="0" smtClean="0">
                <a:solidFill>
                  <a:srgbClr val="323294"/>
                </a:solidFill>
                <a:latin typeface="Helvetica" charset="0"/>
                <a:ea typeface="Helvetica" charset="0"/>
                <a:cs typeface="Helvetica" charset="0"/>
              </a:rPr>
              <a:t> aan dat ze:</a:t>
            </a:r>
            <a:endParaRPr lang="nl-BE" sz="2800" dirty="0">
              <a:solidFill>
                <a:srgbClr val="323294"/>
              </a:solidFill>
              <a:latin typeface="Helvetica" charset="0"/>
              <a:ea typeface="Helvetica" charset="0"/>
              <a:cs typeface="Helvetica" charset="0"/>
            </a:endParaRPr>
          </a:p>
          <a:p>
            <a:pPr marL="571500" lvl="1">
              <a:lnSpc>
                <a:spcPct val="100000"/>
              </a:lnSpc>
            </a:pPr>
            <a:r>
              <a:rPr lang="nl-BE" sz="2800" dirty="0" smtClean="0">
                <a:solidFill>
                  <a:srgbClr val="323294"/>
                </a:solidFill>
                <a:latin typeface="Helvetica" charset="0"/>
                <a:ea typeface="Helvetica" charset="0"/>
                <a:cs typeface="Helvetica" charset="0"/>
              </a:rPr>
              <a:t>genoeg </a:t>
            </a:r>
            <a:r>
              <a:rPr lang="nl-BE" sz="2800" dirty="0">
                <a:solidFill>
                  <a:srgbClr val="323294"/>
                </a:solidFill>
                <a:latin typeface="Helvetica" charset="0"/>
                <a:ea typeface="Helvetica" charset="0"/>
                <a:cs typeface="Helvetica" charset="0"/>
              </a:rPr>
              <a:t>informatie kregen van leerkrachten in de lagere school</a:t>
            </a:r>
          </a:p>
          <a:p>
            <a:pPr marL="571500" lvl="1">
              <a:lnSpc>
                <a:spcPct val="100000"/>
              </a:lnSpc>
            </a:pPr>
            <a:r>
              <a:rPr lang="nl-BE" sz="2800" dirty="0" smtClean="0">
                <a:solidFill>
                  <a:srgbClr val="323294"/>
                </a:solidFill>
                <a:latin typeface="Helvetica" charset="0"/>
                <a:ea typeface="Helvetica" charset="0"/>
                <a:cs typeface="Helvetica" charset="0"/>
              </a:rPr>
              <a:t>door </a:t>
            </a:r>
            <a:r>
              <a:rPr lang="nl-BE" sz="2800" dirty="0">
                <a:solidFill>
                  <a:srgbClr val="323294"/>
                </a:solidFill>
                <a:latin typeface="Helvetica" charset="0"/>
                <a:ea typeface="Helvetica" charset="0"/>
                <a:cs typeface="Helvetica" charset="0"/>
              </a:rPr>
              <a:t>wat ze gedaan hebben in de lagere school rond studiekeuze goed hebben kunnen </a:t>
            </a:r>
            <a:r>
              <a:rPr lang="nl-BE" sz="2800" dirty="0" smtClean="0">
                <a:solidFill>
                  <a:srgbClr val="323294"/>
                </a:solidFill>
                <a:latin typeface="Helvetica" charset="0"/>
                <a:ea typeface="Helvetica" charset="0"/>
                <a:cs typeface="Helvetica" charset="0"/>
              </a:rPr>
              <a:t>kiezen</a:t>
            </a:r>
          </a:p>
          <a:p>
            <a:pPr marL="571500" lvl="1">
              <a:lnSpc>
                <a:spcPct val="100000"/>
              </a:lnSpc>
            </a:pPr>
            <a:r>
              <a:rPr lang="nl-BE" sz="2800" dirty="0">
                <a:solidFill>
                  <a:srgbClr val="323294"/>
                </a:solidFill>
                <a:latin typeface="Helvetica" charset="0"/>
                <a:ea typeface="Helvetica" charset="0"/>
                <a:cs typeface="Helvetica" charset="0"/>
              </a:rPr>
              <a:t>z</a:t>
            </a:r>
            <a:r>
              <a:rPr lang="nl-BE" sz="2800" dirty="0" smtClean="0">
                <a:solidFill>
                  <a:srgbClr val="323294"/>
                </a:solidFill>
                <a:latin typeface="Helvetica" charset="0"/>
                <a:ea typeface="Helvetica" charset="0"/>
                <a:cs typeface="Helvetica" charset="0"/>
              </a:rPr>
              <a:t>ich goed voorbereid voelen om naar het middelbaar te gaan</a:t>
            </a:r>
            <a:endParaRPr lang="nl-BE" sz="2800" dirty="0">
              <a:solidFill>
                <a:srgbClr val="323294"/>
              </a:solidFill>
              <a:latin typeface="Helvetica" charset="0"/>
              <a:ea typeface="Helvetica" charset="0"/>
              <a:cs typeface="Helvetica" charset="0"/>
            </a:endParaRPr>
          </a:p>
          <a:p>
            <a:pPr marL="571500" lvl="1">
              <a:lnSpc>
                <a:spcPct val="100000"/>
              </a:lnSpc>
            </a:pPr>
            <a:r>
              <a:rPr lang="nl-BE" sz="2800" dirty="0" smtClean="0">
                <a:solidFill>
                  <a:srgbClr val="323294"/>
                </a:solidFill>
                <a:latin typeface="Helvetica" charset="0"/>
                <a:ea typeface="Helvetica" charset="0"/>
                <a:cs typeface="Helvetica" charset="0"/>
              </a:rPr>
              <a:t>nog </a:t>
            </a:r>
            <a:r>
              <a:rPr lang="nl-BE" sz="2800" dirty="0">
                <a:solidFill>
                  <a:srgbClr val="323294"/>
                </a:solidFill>
                <a:latin typeface="Helvetica" charset="0"/>
                <a:ea typeface="Helvetica" charset="0"/>
                <a:cs typeface="Helvetica" charset="0"/>
              </a:rPr>
              <a:t>goed weten waarom ze deze studierichting kozen (--&gt; wijst op bewuste keuze)</a:t>
            </a:r>
          </a:p>
          <a:p>
            <a:pPr marL="571500" lvl="1">
              <a:lnSpc>
                <a:spcPct val="100000"/>
              </a:lnSpc>
            </a:pPr>
            <a:endParaRPr lang="nl-BE" sz="2800" dirty="0">
              <a:solidFill>
                <a:srgbClr val="323294"/>
              </a:solidFill>
              <a:latin typeface="Helvetica" charset="0"/>
              <a:ea typeface="Helvetica" charset="0"/>
              <a:cs typeface="Helvetica" charset="0"/>
            </a:endParaRPr>
          </a:p>
          <a:p>
            <a:pPr marL="457200" lvl="1" indent="0">
              <a:buNone/>
            </a:pPr>
            <a:endParaRPr lang="nl-NL" dirty="0" smtClean="0">
              <a:solidFill>
                <a:srgbClr val="323294"/>
              </a:solidFill>
              <a:latin typeface="Helvetica" charset="0"/>
              <a:ea typeface="Helvetica" charset="0"/>
              <a:cs typeface="Helvetica" charset="0"/>
            </a:endParaRPr>
          </a:p>
          <a:p>
            <a:pPr lvl="1"/>
            <a:endParaRPr lang="nl-NL" dirty="0" smtClean="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11937648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Tevredenheid</a:t>
            </a:r>
            <a:r>
              <a:rPr lang="en-GB" b="1" dirty="0">
                <a:solidFill>
                  <a:srgbClr val="323294"/>
                </a:solidFill>
                <a:latin typeface="Helvetica" charset="0"/>
                <a:ea typeface="Helvetica" charset="0"/>
                <a:cs typeface="Helvetica" charset="0"/>
              </a:rPr>
              <a:t> </a:t>
            </a:r>
            <a:r>
              <a:rPr lang="en-GB" b="1" dirty="0" err="1">
                <a:solidFill>
                  <a:srgbClr val="323294"/>
                </a:solidFill>
                <a:latin typeface="Helvetica" charset="0"/>
                <a:ea typeface="Helvetica" charset="0"/>
                <a:cs typeface="Helvetica" charset="0"/>
              </a:rPr>
              <a:t>leerlingen</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342900" lvl="1" indent="0">
              <a:lnSpc>
                <a:spcPct val="100000"/>
              </a:lnSpc>
              <a:buNone/>
            </a:pPr>
            <a:endParaRPr lang="nl-BE" sz="2800" dirty="0" smtClean="0">
              <a:solidFill>
                <a:srgbClr val="323294"/>
              </a:solidFill>
              <a:latin typeface="Helvetica" charset="0"/>
              <a:ea typeface="Helvetica" charset="0"/>
              <a:cs typeface="Helvetica" charset="0"/>
            </a:endParaRPr>
          </a:p>
          <a:p>
            <a:pPr marL="342900" lvl="1" indent="0">
              <a:lnSpc>
                <a:spcPct val="100000"/>
              </a:lnSpc>
              <a:buNone/>
            </a:pPr>
            <a:r>
              <a:rPr lang="nl-BE" sz="2800" dirty="0" smtClean="0">
                <a:solidFill>
                  <a:srgbClr val="323294"/>
                </a:solidFill>
                <a:latin typeface="Helvetica" charset="0"/>
                <a:ea typeface="Helvetica" charset="0"/>
                <a:cs typeface="Helvetica" charset="0"/>
              </a:rPr>
              <a:t>Ze geven </a:t>
            </a:r>
            <a:r>
              <a:rPr lang="nl-BE" sz="2800" u="sng" dirty="0" smtClean="0">
                <a:solidFill>
                  <a:srgbClr val="323294"/>
                </a:solidFill>
                <a:latin typeface="Helvetica" charset="0"/>
                <a:ea typeface="Helvetica" charset="0"/>
                <a:cs typeface="Helvetica" charset="0"/>
              </a:rPr>
              <a:t>minder vaak </a:t>
            </a:r>
            <a:r>
              <a:rPr lang="nl-BE" sz="2800" dirty="0" smtClean="0">
                <a:solidFill>
                  <a:srgbClr val="323294"/>
                </a:solidFill>
                <a:latin typeface="Helvetica" charset="0"/>
                <a:ea typeface="Helvetica" charset="0"/>
                <a:cs typeface="Helvetica" charset="0"/>
              </a:rPr>
              <a:t>aan dat ze:</a:t>
            </a:r>
            <a:endParaRPr lang="nl-BE" sz="2800" dirty="0">
              <a:solidFill>
                <a:srgbClr val="323294"/>
              </a:solidFill>
              <a:latin typeface="Helvetica" charset="0"/>
              <a:ea typeface="Helvetica" charset="0"/>
              <a:cs typeface="Helvetica" charset="0"/>
            </a:endParaRPr>
          </a:p>
          <a:p>
            <a:pPr marL="571500" lvl="1">
              <a:lnSpc>
                <a:spcPct val="100000"/>
              </a:lnSpc>
            </a:pPr>
            <a:r>
              <a:rPr lang="nl-BE" sz="2800" dirty="0">
                <a:solidFill>
                  <a:srgbClr val="323294"/>
                </a:solidFill>
                <a:latin typeface="Helvetica" charset="0"/>
                <a:ea typeface="Helvetica" charset="0"/>
                <a:cs typeface="Helvetica" charset="0"/>
              </a:rPr>
              <a:t>o</a:t>
            </a:r>
            <a:r>
              <a:rPr lang="nl-BE" sz="2800" dirty="0" smtClean="0">
                <a:solidFill>
                  <a:srgbClr val="323294"/>
                </a:solidFill>
                <a:latin typeface="Helvetica" charset="0"/>
                <a:ea typeface="Helvetica" charset="0"/>
                <a:cs typeface="Helvetica" charset="0"/>
              </a:rPr>
              <a:t>nzeker zijn over hun keuze bij de overstap naar het middelbaar</a:t>
            </a:r>
          </a:p>
          <a:p>
            <a:pPr marL="571500" lvl="1">
              <a:lnSpc>
                <a:spcPct val="100000"/>
              </a:lnSpc>
            </a:pPr>
            <a:r>
              <a:rPr lang="nl-BE" sz="2800" dirty="0">
                <a:solidFill>
                  <a:srgbClr val="323294"/>
                </a:solidFill>
                <a:latin typeface="Helvetica" charset="0"/>
                <a:ea typeface="Helvetica" charset="0"/>
                <a:cs typeface="Helvetica" charset="0"/>
              </a:rPr>
              <a:t>n</a:t>
            </a:r>
            <a:r>
              <a:rPr lang="nl-BE" sz="2800" dirty="0" smtClean="0">
                <a:solidFill>
                  <a:srgbClr val="323294"/>
                </a:solidFill>
                <a:latin typeface="Helvetica" charset="0"/>
                <a:ea typeface="Helvetica" charset="0"/>
                <a:cs typeface="Helvetica" charset="0"/>
              </a:rPr>
              <a:t>og niet zeker zijn of deze richting wel iets voor hen is</a:t>
            </a:r>
            <a:endParaRPr lang="nl-BE" sz="2800" dirty="0">
              <a:solidFill>
                <a:srgbClr val="323294"/>
              </a:solidFill>
              <a:latin typeface="Helvetica" charset="0"/>
              <a:ea typeface="Helvetica" charset="0"/>
              <a:cs typeface="Helvetica" charset="0"/>
            </a:endParaRPr>
          </a:p>
          <a:p>
            <a:pPr marL="457200" lvl="1" indent="0">
              <a:buNone/>
            </a:pPr>
            <a:endParaRPr lang="nl-NL" dirty="0" smtClean="0">
              <a:solidFill>
                <a:srgbClr val="323294"/>
              </a:solidFill>
              <a:latin typeface="Helvetica" charset="0"/>
              <a:ea typeface="Helvetica" charset="0"/>
              <a:cs typeface="Helvetica" charset="0"/>
            </a:endParaRPr>
          </a:p>
          <a:p>
            <a:pPr lvl="1"/>
            <a:endParaRPr lang="nl-NL" dirty="0" smtClean="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22086994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smtClean="0">
                <a:solidFill>
                  <a:srgbClr val="323294"/>
                </a:solidFill>
                <a:latin typeface="Helvetica" charset="0"/>
                <a:ea typeface="Helvetica" charset="0"/>
                <a:cs typeface="Helvetica" charset="0"/>
              </a:rPr>
              <a:t>Wat </a:t>
            </a:r>
            <a:r>
              <a:rPr lang="en-GB" b="1" dirty="0" err="1" smtClean="0">
                <a:solidFill>
                  <a:srgbClr val="323294"/>
                </a:solidFill>
                <a:latin typeface="Helvetica" charset="0"/>
                <a:ea typeface="Helvetica" charset="0"/>
                <a:cs typeface="Helvetica" charset="0"/>
              </a:rPr>
              <a:t>smaken</a:t>
            </a:r>
            <a:r>
              <a:rPr lang="en-GB" b="1" dirty="0" smtClean="0">
                <a:solidFill>
                  <a:srgbClr val="323294"/>
                </a:solidFill>
                <a:latin typeface="Helvetica" charset="0"/>
                <a:ea typeface="Helvetica" charset="0"/>
                <a:cs typeface="Helvetica" charset="0"/>
              </a:rPr>
              <a:t> </a:t>
            </a:r>
            <a:r>
              <a:rPr lang="en-GB" b="1" dirty="0" err="1" smtClean="0">
                <a:solidFill>
                  <a:srgbClr val="323294"/>
                </a:solidFill>
                <a:latin typeface="Helvetica" charset="0"/>
                <a:ea typeface="Helvetica" charset="0"/>
                <a:cs typeface="Helvetica" charset="0"/>
              </a:rPr>
              <a:t>leerlingen</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sz="3600" b="1" dirty="0">
                <a:solidFill>
                  <a:srgbClr val="27A78D"/>
                </a:solidFill>
                <a:latin typeface="Helvetica" charset="0"/>
                <a:ea typeface="Helvetica" charset="0"/>
                <a:cs typeface="Helvetica" charset="0"/>
              </a:rPr>
              <a:t>De klassieke uitleg</a:t>
            </a:r>
          </a:p>
          <a:p>
            <a:pPr marL="0" indent="0">
              <a:buNone/>
            </a:pPr>
            <a:endParaRPr lang="nl-BE" dirty="0">
              <a:solidFill>
                <a:srgbClr val="323294"/>
              </a:solidFill>
              <a:latin typeface="Helvetica" charset="0"/>
              <a:ea typeface="Helvetica" charset="0"/>
              <a:cs typeface="Helvetica" charset="0"/>
            </a:endParaRPr>
          </a:p>
          <a:p>
            <a:pPr marL="457200" lvl="1" indent="0">
              <a:buNone/>
            </a:pPr>
            <a:r>
              <a:rPr lang="nl-BE" sz="2800" i="1" dirty="0" smtClean="0">
                <a:solidFill>
                  <a:srgbClr val="323294"/>
                </a:solidFill>
                <a:latin typeface="Helvetica" charset="0"/>
                <a:ea typeface="Helvetica" charset="0"/>
                <a:cs typeface="Helvetica" charset="0"/>
              </a:rPr>
              <a:t>Interviewer</a:t>
            </a:r>
            <a:r>
              <a:rPr lang="nl-BE" sz="2800" i="1" dirty="0">
                <a:solidFill>
                  <a:srgbClr val="323294"/>
                </a:solidFill>
                <a:latin typeface="Helvetica" charset="0"/>
                <a:ea typeface="Helvetica" charset="0"/>
                <a:cs typeface="Helvetica" charset="0"/>
              </a:rPr>
              <a:t>: </a:t>
            </a:r>
            <a:r>
              <a:rPr lang="nl-BE" sz="2800" i="1" dirty="0" smtClean="0">
                <a:solidFill>
                  <a:srgbClr val="323294"/>
                </a:solidFill>
                <a:latin typeface="Helvetica" charset="0"/>
                <a:ea typeface="Helvetica" charset="0"/>
                <a:cs typeface="Helvetica" charset="0"/>
              </a:rPr>
              <a:t>Maar wat </a:t>
            </a:r>
            <a:r>
              <a:rPr lang="nl-BE" sz="2800" i="1" dirty="0">
                <a:solidFill>
                  <a:srgbClr val="323294"/>
                </a:solidFill>
                <a:latin typeface="Helvetica" charset="0"/>
                <a:ea typeface="Helvetica" charset="0"/>
                <a:cs typeface="Helvetica" charset="0"/>
              </a:rPr>
              <a:t>heb je dan nieuw geleerd? </a:t>
            </a:r>
          </a:p>
          <a:p>
            <a:pPr marL="457200" lvl="1" indent="0">
              <a:buNone/>
            </a:pPr>
            <a:r>
              <a:rPr lang="nl-BE" sz="2800" i="1" dirty="0" smtClean="0">
                <a:solidFill>
                  <a:srgbClr val="323294"/>
                </a:solidFill>
                <a:latin typeface="Helvetica" charset="0"/>
                <a:ea typeface="Helvetica" charset="0"/>
                <a:cs typeface="Helvetica" charset="0"/>
              </a:rPr>
              <a:t>Leerling</a:t>
            </a:r>
            <a:r>
              <a:rPr lang="nl-BE" sz="2800" i="1" dirty="0">
                <a:solidFill>
                  <a:srgbClr val="323294"/>
                </a:solidFill>
                <a:latin typeface="Helvetica" charset="0"/>
                <a:ea typeface="Helvetica" charset="0"/>
                <a:cs typeface="Helvetica" charset="0"/>
              </a:rPr>
              <a:t>: </a:t>
            </a:r>
            <a:r>
              <a:rPr lang="nl-BE" sz="2800" i="1" dirty="0" err="1">
                <a:solidFill>
                  <a:srgbClr val="323294"/>
                </a:solidFill>
                <a:latin typeface="Helvetica" charset="0"/>
                <a:ea typeface="Helvetica" charset="0"/>
                <a:cs typeface="Helvetica" charset="0"/>
              </a:rPr>
              <a:t>Euhm</a:t>
            </a:r>
            <a:r>
              <a:rPr lang="nl-BE" sz="2800" i="1" dirty="0">
                <a:solidFill>
                  <a:srgbClr val="323294"/>
                </a:solidFill>
                <a:latin typeface="Helvetica" charset="0"/>
                <a:ea typeface="Helvetica" charset="0"/>
                <a:cs typeface="Helvetica" charset="0"/>
              </a:rPr>
              <a:t> van hoe </a:t>
            </a:r>
            <a:r>
              <a:rPr lang="nl-BE" sz="2800" i="1" dirty="0" smtClean="0">
                <a:solidFill>
                  <a:srgbClr val="323294"/>
                </a:solidFill>
                <a:latin typeface="Helvetica" charset="0"/>
                <a:ea typeface="Helvetica" charset="0"/>
                <a:cs typeface="Helvetica" charset="0"/>
              </a:rPr>
              <a:t>dat </a:t>
            </a:r>
            <a:r>
              <a:rPr lang="nl-BE" sz="2800" i="1" dirty="0">
                <a:solidFill>
                  <a:srgbClr val="323294"/>
                </a:solidFill>
                <a:latin typeface="Helvetica" charset="0"/>
                <a:ea typeface="Helvetica" charset="0"/>
                <a:cs typeface="Helvetica" charset="0"/>
              </a:rPr>
              <a:t>allemaal werkt want technologie is nieuw. </a:t>
            </a:r>
            <a:r>
              <a:rPr lang="nl-BE" sz="2800" i="1" dirty="0" smtClean="0">
                <a:solidFill>
                  <a:srgbClr val="323294"/>
                </a:solidFill>
                <a:latin typeface="Helvetica" charset="0"/>
                <a:ea typeface="Helvetica" charset="0"/>
                <a:cs typeface="Helvetica" charset="0"/>
              </a:rPr>
              <a:t>Mijn </a:t>
            </a:r>
            <a:r>
              <a:rPr lang="nl-BE" sz="2800" i="1" dirty="0">
                <a:solidFill>
                  <a:srgbClr val="323294"/>
                </a:solidFill>
                <a:latin typeface="Helvetica" charset="0"/>
                <a:ea typeface="Helvetica" charset="0"/>
                <a:cs typeface="Helvetica" charset="0"/>
              </a:rPr>
              <a:t>broer zei </a:t>
            </a:r>
            <a:r>
              <a:rPr lang="nl-BE" sz="2800" i="1" dirty="0" smtClean="0">
                <a:solidFill>
                  <a:srgbClr val="323294"/>
                </a:solidFill>
                <a:latin typeface="Helvetica" charset="0"/>
                <a:ea typeface="Helvetica" charset="0"/>
                <a:cs typeface="Helvetica" charset="0"/>
              </a:rPr>
              <a:t>dat dat niet </a:t>
            </a:r>
            <a:r>
              <a:rPr lang="nl-BE" sz="2800" i="1" dirty="0">
                <a:solidFill>
                  <a:srgbClr val="323294"/>
                </a:solidFill>
                <a:latin typeface="Helvetica" charset="0"/>
                <a:ea typeface="Helvetica" charset="0"/>
                <a:cs typeface="Helvetica" charset="0"/>
              </a:rPr>
              <a:t>helemaal altijd computers zijn. </a:t>
            </a:r>
            <a:r>
              <a:rPr lang="nl-BE" sz="2800" i="1" dirty="0" smtClean="0">
                <a:solidFill>
                  <a:srgbClr val="323294"/>
                </a:solidFill>
                <a:latin typeface="Helvetica" charset="0"/>
                <a:ea typeface="Helvetica" charset="0"/>
                <a:cs typeface="Helvetica" charset="0"/>
              </a:rPr>
              <a:t>Maar dat </a:t>
            </a:r>
            <a:r>
              <a:rPr lang="nl-BE" sz="2800" i="1" dirty="0">
                <a:solidFill>
                  <a:srgbClr val="323294"/>
                </a:solidFill>
                <a:latin typeface="Helvetica" charset="0"/>
                <a:ea typeface="Helvetica" charset="0"/>
                <a:cs typeface="Helvetica" charset="0"/>
              </a:rPr>
              <a:t>wist ik eerst </a:t>
            </a:r>
            <a:r>
              <a:rPr lang="nl-BE" sz="2800" i="1" dirty="0" smtClean="0">
                <a:solidFill>
                  <a:srgbClr val="323294"/>
                </a:solidFill>
                <a:latin typeface="Helvetica" charset="0"/>
                <a:ea typeface="Helvetica" charset="0"/>
                <a:cs typeface="Helvetica" charset="0"/>
              </a:rPr>
              <a:t>niet </a:t>
            </a:r>
            <a:r>
              <a:rPr lang="nl-BE" sz="2800" i="1" dirty="0">
                <a:solidFill>
                  <a:srgbClr val="323294"/>
                </a:solidFill>
                <a:latin typeface="Helvetica" charset="0"/>
                <a:ea typeface="Helvetica" charset="0"/>
                <a:cs typeface="Helvetica" charset="0"/>
              </a:rPr>
              <a:t>dus heb ik </a:t>
            </a:r>
            <a:r>
              <a:rPr lang="nl-BE" sz="2800" i="1" dirty="0" smtClean="0">
                <a:solidFill>
                  <a:srgbClr val="323294"/>
                </a:solidFill>
                <a:latin typeface="Helvetica" charset="0"/>
                <a:ea typeface="Helvetica" charset="0"/>
                <a:cs typeface="Helvetica" charset="0"/>
              </a:rPr>
              <a:t>dat </a:t>
            </a:r>
            <a:r>
              <a:rPr lang="nl-BE" sz="2800" i="1" dirty="0">
                <a:solidFill>
                  <a:srgbClr val="323294"/>
                </a:solidFill>
                <a:latin typeface="Helvetica" charset="0"/>
                <a:ea typeface="Helvetica" charset="0"/>
                <a:cs typeface="Helvetica" charset="0"/>
              </a:rPr>
              <a:t>een beetje geleerd. </a:t>
            </a:r>
          </a:p>
          <a:p>
            <a:pPr marL="0" indent="0">
              <a:buNone/>
            </a:pPr>
            <a:endParaRPr lang="nl-NL" dirty="0">
              <a:solidFill>
                <a:srgbClr val="323294"/>
              </a:solidFill>
              <a:latin typeface="Helvetica" charset="0"/>
              <a:ea typeface="Helvetica" charset="0"/>
              <a:cs typeface="Helvetica" charset="0"/>
            </a:endParaRPr>
          </a:p>
          <a:p>
            <a:pPr marL="457200" lvl="1" indent="0">
              <a:buNone/>
            </a:pPr>
            <a:endParaRPr lang="nl-NL" dirty="0" smtClean="0">
              <a:solidFill>
                <a:srgbClr val="323294"/>
              </a:solidFill>
              <a:latin typeface="Helvetica" charset="0"/>
              <a:ea typeface="Helvetica" charset="0"/>
              <a:cs typeface="Helvetica" charset="0"/>
            </a:endParaRPr>
          </a:p>
          <a:p>
            <a:pPr lvl="1"/>
            <a:endParaRPr lang="nl-NL" dirty="0" smtClean="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6647436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smtClean="0">
                <a:solidFill>
                  <a:srgbClr val="323294"/>
                </a:solidFill>
                <a:latin typeface="Helvetica" charset="0"/>
                <a:ea typeface="Helvetica" charset="0"/>
                <a:cs typeface="Helvetica" charset="0"/>
              </a:rPr>
              <a:t>Wat </a:t>
            </a:r>
            <a:r>
              <a:rPr lang="en-GB" b="1" dirty="0" err="1" smtClean="0">
                <a:solidFill>
                  <a:srgbClr val="323294"/>
                </a:solidFill>
                <a:latin typeface="Helvetica" charset="0"/>
                <a:ea typeface="Helvetica" charset="0"/>
                <a:cs typeface="Helvetica" charset="0"/>
              </a:rPr>
              <a:t>smaken</a:t>
            </a:r>
            <a:r>
              <a:rPr lang="en-GB" b="1" dirty="0" smtClean="0">
                <a:solidFill>
                  <a:srgbClr val="323294"/>
                </a:solidFill>
                <a:latin typeface="Helvetica" charset="0"/>
                <a:ea typeface="Helvetica" charset="0"/>
                <a:cs typeface="Helvetica" charset="0"/>
              </a:rPr>
              <a:t> </a:t>
            </a:r>
            <a:r>
              <a:rPr lang="en-GB" b="1" dirty="0" err="1" smtClean="0">
                <a:solidFill>
                  <a:srgbClr val="323294"/>
                </a:solidFill>
                <a:latin typeface="Helvetica" charset="0"/>
                <a:ea typeface="Helvetica" charset="0"/>
                <a:cs typeface="Helvetica" charset="0"/>
              </a:rPr>
              <a:t>leerlingen</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sz="3600" b="1" dirty="0" smtClean="0">
                <a:solidFill>
                  <a:srgbClr val="27A78D"/>
                </a:solidFill>
                <a:latin typeface="Helvetica" charset="0"/>
                <a:ea typeface="Helvetica" charset="0"/>
                <a:cs typeface="Helvetica" charset="0"/>
              </a:rPr>
              <a:t>Schoolbezoeken</a:t>
            </a:r>
            <a:endParaRPr lang="nl-NL" sz="3600" b="1" dirty="0">
              <a:solidFill>
                <a:srgbClr val="27A78D"/>
              </a:solidFill>
              <a:latin typeface="Helvetica" charset="0"/>
              <a:ea typeface="Helvetica" charset="0"/>
              <a:cs typeface="Helvetica" charset="0"/>
            </a:endParaRPr>
          </a:p>
          <a:p>
            <a:pPr marL="0" indent="0">
              <a:buNone/>
            </a:pPr>
            <a:endParaRPr lang="nl-BE" dirty="0">
              <a:solidFill>
                <a:srgbClr val="323294"/>
              </a:solidFill>
              <a:latin typeface="Helvetica" charset="0"/>
              <a:ea typeface="Helvetica" charset="0"/>
              <a:cs typeface="Helvetica" charset="0"/>
            </a:endParaRPr>
          </a:p>
          <a:p>
            <a:pPr marL="457200" lvl="1" indent="0">
              <a:buNone/>
            </a:pPr>
            <a:r>
              <a:rPr lang="nl-BE" sz="2800" i="1" dirty="0" smtClean="0">
                <a:solidFill>
                  <a:srgbClr val="323294"/>
                </a:solidFill>
                <a:latin typeface="Helvetica" charset="0"/>
                <a:ea typeface="Helvetica" charset="0"/>
                <a:cs typeface="Helvetica" charset="0"/>
              </a:rPr>
              <a:t>Leerling</a:t>
            </a:r>
            <a:r>
              <a:rPr lang="nl-BE" sz="2800" i="1" dirty="0">
                <a:solidFill>
                  <a:srgbClr val="323294"/>
                </a:solidFill>
                <a:latin typeface="Helvetica" charset="0"/>
                <a:ea typeface="Helvetica" charset="0"/>
                <a:cs typeface="Helvetica" charset="0"/>
              </a:rPr>
              <a:t>: </a:t>
            </a:r>
            <a:r>
              <a:rPr lang="nl-BE" sz="2800" i="1" dirty="0" smtClean="0">
                <a:solidFill>
                  <a:srgbClr val="323294"/>
                </a:solidFill>
                <a:latin typeface="Helvetica" charset="0"/>
                <a:ea typeface="Helvetica" charset="0"/>
                <a:cs typeface="Helvetica" charset="0"/>
              </a:rPr>
              <a:t>We </a:t>
            </a:r>
            <a:r>
              <a:rPr lang="nl-BE" sz="2800" i="1" dirty="0">
                <a:solidFill>
                  <a:srgbClr val="323294"/>
                </a:solidFill>
                <a:latin typeface="Helvetica" charset="0"/>
                <a:ea typeface="Helvetica" charset="0"/>
                <a:cs typeface="Helvetica" charset="0"/>
              </a:rPr>
              <a:t>gaan naar een andere school en dan weten we hoe sociaal </a:t>
            </a:r>
            <a:r>
              <a:rPr lang="nl-BE" sz="2800" i="1" dirty="0" smtClean="0">
                <a:solidFill>
                  <a:srgbClr val="323294"/>
                </a:solidFill>
                <a:latin typeface="Helvetica" charset="0"/>
                <a:ea typeface="Helvetica" charset="0"/>
                <a:cs typeface="Helvetica" charset="0"/>
              </a:rPr>
              <a:t>dat </a:t>
            </a:r>
            <a:r>
              <a:rPr lang="nl-BE" sz="2800" i="1" dirty="0">
                <a:solidFill>
                  <a:srgbClr val="323294"/>
                </a:solidFill>
                <a:latin typeface="Helvetica" charset="0"/>
                <a:ea typeface="Helvetica" charset="0"/>
                <a:cs typeface="Helvetica" charset="0"/>
              </a:rPr>
              <a:t>ze </a:t>
            </a:r>
            <a:r>
              <a:rPr lang="nl-BE" sz="2800" i="1" dirty="0" smtClean="0">
                <a:solidFill>
                  <a:srgbClr val="323294"/>
                </a:solidFill>
                <a:latin typeface="Helvetica" charset="0"/>
                <a:ea typeface="Helvetica" charset="0"/>
                <a:cs typeface="Helvetica" charset="0"/>
              </a:rPr>
              <a:t>daar zijn. Hoe </a:t>
            </a:r>
            <a:r>
              <a:rPr lang="nl-BE" sz="2800" i="1" dirty="0">
                <a:solidFill>
                  <a:srgbClr val="323294"/>
                </a:solidFill>
                <a:latin typeface="Helvetica" charset="0"/>
                <a:ea typeface="Helvetica" charset="0"/>
                <a:cs typeface="Helvetica" charset="0"/>
              </a:rPr>
              <a:t>de school eigenlijk zo in elkaar zit.</a:t>
            </a:r>
          </a:p>
          <a:p>
            <a:pPr marL="0" indent="0">
              <a:buNone/>
            </a:pPr>
            <a:endParaRPr lang="nl-NL" dirty="0" smtClean="0">
              <a:solidFill>
                <a:srgbClr val="323294"/>
              </a:solidFill>
              <a:latin typeface="Helvetica" charset="0"/>
              <a:ea typeface="Helvetica" charset="0"/>
              <a:cs typeface="Helvetica" charset="0"/>
            </a:endParaRPr>
          </a:p>
          <a:p>
            <a:pPr lvl="1"/>
            <a:endParaRPr lang="nl-NL" dirty="0" smtClean="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11185326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smtClean="0">
                <a:solidFill>
                  <a:srgbClr val="323294"/>
                </a:solidFill>
                <a:latin typeface="Helvetica" charset="0"/>
                <a:ea typeface="Helvetica" charset="0"/>
                <a:cs typeface="Helvetica" charset="0"/>
              </a:rPr>
              <a:t>Wat </a:t>
            </a:r>
            <a:r>
              <a:rPr lang="en-GB" b="1" dirty="0" err="1" smtClean="0">
                <a:solidFill>
                  <a:srgbClr val="323294"/>
                </a:solidFill>
                <a:latin typeface="Helvetica" charset="0"/>
                <a:ea typeface="Helvetica" charset="0"/>
                <a:cs typeface="Helvetica" charset="0"/>
              </a:rPr>
              <a:t>smaken</a:t>
            </a:r>
            <a:r>
              <a:rPr lang="en-GB" b="1" dirty="0" smtClean="0">
                <a:solidFill>
                  <a:srgbClr val="323294"/>
                </a:solidFill>
                <a:latin typeface="Helvetica" charset="0"/>
                <a:ea typeface="Helvetica" charset="0"/>
                <a:cs typeface="Helvetica" charset="0"/>
              </a:rPr>
              <a:t> </a:t>
            </a:r>
            <a:r>
              <a:rPr lang="en-GB" b="1" dirty="0" err="1" smtClean="0">
                <a:solidFill>
                  <a:srgbClr val="323294"/>
                </a:solidFill>
                <a:latin typeface="Helvetica" charset="0"/>
                <a:ea typeface="Helvetica" charset="0"/>
                <a:cs typeface="Helvetica" charset="0"/>
              </a:rPr>
              <a:t>leerlingen</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sz="3600" b="1" dirty="0" smtClean="0">
                <a:solidFill>
                  <a:srgbClr val="27A78D"/>
                </a:solidFill>
                <a:latin typeface="Helvetica" charset="0"/>
                <a:ea typeface="Helvetica" charset="0"/>
                <a:cs typeface="Helvetica" charset="0"/>
              </a:rPr>
              <a:t>Nieuwe </a:t>
            </a:r>
            <a:r>
              <a:rPr lang="nl-NL" sz="3600" b="1" dirty="0">
                <a:solidFill>
                  <a:srgbClr val="27A78D"/>
                </a:solidFill>
                <a:latin typeface="Helvetica" charset="0"/>
                <a:ea typeface="Helvetica" charset="0"/>
                <a:cs typeface="Helvetica" charset="0"/>
              </a:rPr>
              <a:t>ervaringen (vakken en beroepen)</a:t>
            </a:r>
          </a:p>
          <a:p>
            <a:pPr marL="457200" lvl="1" indent="0">
              <a:buNone/>
            </a:pPr>
            <a:endParaRPr lang="nl-NL" dirty="0">
              <a:solidFill>
                <a:srgbClr val="323294"/>
              </a:solidFill>
              <a:latin typeface="Helvetica" charset="0"/>
              <a:ea typeface="Helvetica" charset="0"/>
              <a:cs typeface="Helvetica" charset="0"/>
            </a:endParaRPr>
          </a:p>
          <a:p>
            <a:pPr marL="457200" lvl="1" indent="0">
              <a:buNone/>
            </a:pPr>
            <a:r>
              <a:rPr lang="nl-BE" sz="2800" i="1" dirty="0" smtClean="0">
                <a:solidFill>
                  <a:srgbClr val="323294"/>
                </a:solidFill>
                <a:latin typeface="Helvetica" charset="0"/>
                <a:ea typeface="Helvetica" charset="0"/>
                <a:cs typeface="Helvetica" charset="0"/>
              </a:rPr>
              <a:t>Interviewer: Jou heeft dat heel hard geholpen, wat was er heel goed aan voor jou?</a:t>
            </a:r>
          </a:p>
          <a:p>
            <a:pPr marL="457200" lvl="1" indent="0">
              <a:buNone/>
            </a:pPr>
            <a:r>
              <a:rPr lang="nl-BE" sz="2800" i="1" dirty="0" smtClean="0">
                <a:solidFill>
                  <a:srgbClr val="323294"/>
                </a:solidFill>
                <a:latin typeface="Helvetica" charset="0"/>
                <a:ea typeface="Helvetica" charset="0"/>
                <a:cs typeface="Helvetica" charset="0"/>
              </a:rPr>
              <a:t>Leerling</a:t>
            </a:r>
            <a:r>
              <a:rPr lang="nl-BE" sz="2800" i="1" dirty="0">
                <a:solidFill>
                  <a:srgbClr val="323294"/>
                </a:solidFill>
                <a:latin typeface="Helvetica" charset="0"/>
                <a:ea typeface="Helvetica" charset="0"/>
                <a:cs typeface="Helvetica" charset="0"/>
              </a:rPr>
              <a:t>: </a:t>
            </a:r>
            <a:r>
              <a:rPr lang="nl-BE" sz="2800" i="1" dirty="0" smtClean="0">
                <a:solidFill>
                  <a:srgbClr val="323294"/>
                </a:solidFill>
                <a:latin typeface="Helvetica" charset="0"/>
                <a:ea typeface="Helvetica" charset="0"/>
                <a:cs typeface="Helvetica" charset="0"/>
              </a:rPr>
              <a:t>We </a:t>
            </a:r>
            <a:r>
              <a:rPr lang="nl-BE" sz="2800" i="1" dirty="0">
                <a:solidFill>
                  <a:srgbClr val="323294"/>
                </a:solidFill>
                <a:latin typeface="Helvetica" charset="0"/>
                <a:ea typeface="Helvetica" charset="0"/>
                <a:cs typeface="Helvetica" charset="0"/>
              </a:rPr>
              <a:t>hadden zo een wedstrijdje gedaan waarbij ik zo een trap naar beneden </a:t>
            </a:r>
            <a:r>
              <a:rPr lang="nl-BE" sz="2800" i="1" dirty="0" smtClean="0">
                <a:solidFill>
                  <a:srgbClr val="323294"/>
                </a:solidFill>
                <a:latin typeface="Helvetica" charset="0"/>
                <a:ea typeface="Helvetica" charset="0"/>
                <a:cs typeface="Helvetica" charset="0"/>
              </a:rPr>
              <a:t>moest gaan met </a:t>
            </a:r>
            <a:r>
              <a:rPr lang="nl-BE" sz="2800" i="1" dirty="0">
                <a:solidFill>
                  <a:srgbClr val="323294"/>
                </a:solidFill>
                <a:latin typeface="Helvetica" charset="0"/>
                <a:ea typeface="Helvetica" charset="0"/>
                <a:cs typeface="Helvetica" charset="0"/>
              </a:rPr>
              <a:t>een plateau.</a:t>
            </a:r>
          </a:p>
          <a:p>
            <a:pPr marL="457200" lvl="1" indent="0">
              <a:buNone/>
            </a:pPr>
            <a:r>
              <a:rPr lang="nl-BE" sz="2800" i="1" dirty="0">
                <a:solidFill>
                  <a:srgbClr val="323294"/>
                </a:solidFill>
                <a:latin typeface="Helvetica" charset="0"/>
                <a:ea typeface="Helvetica" charset="0"/>
                <a:cs typeface="Helvetica" charset="0"/>
              </a:rPr>
              <a:t>Interviewer: Dus je kon al echt </a:t>
            </a:r>
            <a:r>
              <a:rPr lang="nl-BE" sz="2800" i="1" dirty="0" smtClean="0">
                <a:solidFill>
                  <a:srgbClr val="323294"/>
                </a:solidFill>
                <a:latin typeface="Helvetica" charset="0"/>
                <a:ea typeface="Helvetica" charset="0"/>
                <a:cs typeface="Helvetica" charset="0"/>
              </a:rPr>
              <a:t>is </a:t>
            </a:r>
            <a:r>
              <a:rPr lang="nl-BE" sz="2800" i="1" dirty="0">
                <a:solidFill>
                  <a:srgbClr val="323294"/>
                </a:solidFill>
                <a:latin typeface="Helvetica" charset="0"/>
                <a:ea typeface="Helvetica" charset="0"/>
                <a:cs typeface="Helvetica" charset="0"/>
              </a:rPr>
              <a:t>oefenen hoe sommige beroepen echt zijn, </a:t>
            </a:r>
            <a:r>
              <a:rPr lang="nl-BE" sz="2800" i="1" dirty="0" err="1" smtClean="0">
                <a:solidFill>
                  <a:srgbClr val="323294"/>
                </a:solidFill>
                <a:latin typeface="Helvetica" charset="0"/>
                <a:ea typeface="Helvetica" charset="0"/>
                <a:cs typeface="Helvetica" charset="0"/>
              </a:rPr>
              <a:t>wa</a:t>
            </a:r>
            <a:r>
              <a:rPr lang="nl-BE" sz="2800" i="1" dirty="0" smtClean="0">
                <a:solidFill>
                  <a:srgbClr val="323294"/>
                </a:solidFill>
                <a:latin typeface="Helvetica" charset="0"/>
                <a:ea typeface="Helvetica" charset="0"/>
                <a:cs typeface="Helvetica" charset="0"/>
              </a:rPr>
              <a:t> </a:t>
            </a:r>
            <a:r>
              <a:rPr lang="nl-BE" sz="2800" i="1" dirty="0">
                <a:solidFill>
                  <a:srgbClr val="323294"/>
                </a:solidFill>
                <a:latin typeface="Helvetica" charset="0"/>
                <a:ea typeface="Helvetica" charset="0"/>
                <a:cs typeface="Helvetica" charset="0"/>
              </a:rPr>
              <a:t>je echt moet doen, zodat je wist van "zo is dat". </a:t>
            </a:r>
            <a:endParaRPr lang="nl-NL" dirty="0" smtClean="0">
              <a:solidFill>
                <a:srgbClr val="323294"/>
              </a:solidFill>
              <a:latin typeface="Helvetica" charset="0"/>
              <a:ea typeface="Helvetica" charset="0"/>
              <a:cs typeface="Helvetica" charset="0"/>
            </a:endParaRPr>
          </a:p>
          <a:p>
            <a:pPr lvl="1"/>
            <a:endParaRPr lang="nl-NL" dirty="0" smtClean="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41871607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smtClean="0">
                <a:solidFill>
                  <a:srgbClr val="323294"/>
                </a:solidFill>
                <a:latin typeface="Helvetica" charset="0"/>
                <a:ea typeface="Helvetica" charset="0"/>
                <a:cs typeface="Helvetica" charset="0"/>
              </a:rPr>
              <a:t>Wat </a:t>
            </a:r>
            <a:r>
              <a:rPr lang="en-GB" b="1" dirty="0" err="1" smtClean="0">
                <a:solidFill>
                  <a:srgbClr val="323294"/>
                </a:solidFill>
                <a:latin typeface="Helvetica" charset="0"/>
                <a:ea typeface="Helvetica" charset="0"/>
                <a:cs typeface="Helvetica" charset="0"/>
              </a:rPr>
              <a:t>kan</a:t>
            </a:r>
            <a:r>
              <a:rPr lang="en-GB" b="1" dirty="0" smtClean="0">
                <a:solidFill>
                  <a:srgbClr val="323294"/>
                </a:solidFill>
                <a:latin typeface="Helvetica" charset="0"/>
                <a:ea typeface="Helvetica" charset="0"/>
                <a:cs typeface="Helvetica" charset="0"/>
              </a:rPr>
              <a:t> de </a:t>
            </a:r>
            <a:r>
              <a:rPr lang="en-GB" b="1" dirty="0" err="1" smtClean="0">
                <a:solidFill>
                  <a:srgbClr val="323294"/>
                </a:solidFill>
                <a:latin typeface="Helvetica" charset="0"/>
                <a:ea typeface="Helvetica" charset="0"/>
                <a:cs typeface="Helvetica" charset="0"/>
              </a:rPr>
              <a:t>basisschool</a:t>
            </a:r>
            <a:r>
              <a:rPr lang="en-GB" b="1" dirty="0" smtClean="0">
                <a:solidFill>
                  <a:srgbClr val="323294"/>
                </a:solidFill>
                <a:latin typeface="Helvetica" charset="0"/>
                <a:ea typeface="Helvetica" charset="0"/>
                <a:cs typeface="Helvetica" charset="0"/>
              </a:rPr>
              <a:t> </a:t>
            </a:r>
            <a:r>
              <a:rPr lang="en-GB" b="1" dirty="0" err="1" smtClean="0">
                <a:solidFill>
                  <a:srgbClr val="323294"/>
                </a:solidFill>
                <a:latin typeface="Helvetica" charset="0"/>
                <a:ea typeface="Helvetica" charset="0"/>
                <a:cs typeface="Helvetica" charset="0"/>
              </a:rPr>
              <a:t>dan</a:t>
            </a:r>
            <a:r>
              <a:rPr lang="en-GB" b="1" dirty="0" smtClean="0">
                <a:solidFill>
                  <a:srgbClr val="323294"/>
                </a:solidFill>
                <a:latin typeface="Helvetica" charset="0"/>
                <a:ea typeface="Helvetica" charset="0"/>
                <a:cs typeface="Helvetica" charset="0"/>
              </a:rPr>
              <a:t> </a:t>
            </a:r>
            <a:r>
              <a:rPr lang="en-GB" b="1" dirty="0" err="1" smtClean="0">
                <a:solidFill>
                  <a:srgbClr val="323294"/>
                </a:solidFill>
                <a:latin typeface="Helvetica" charset="0"/>
                <a:ea typeface="Helvetica" charset="0"/>
                <a:cs typeface="Helvetica" charset="0"/>
              </a:rPr>
              <a:t>wél</a:t>
            </a:r>
            <a:r>
              <a:rPr lang="en-GB" b="1" dirty="0" smtClean="0">
                <a:solidFill>
                  <a:srgbClr val="323294"/>
                </a:solidFill>
                <a:latin typeface="Helvetica" charset="0"/>
                <a:ea typeface="Helvetica" charset="0"/>
                <a:cs typeface="Helvetica" charset="0"/>
              </a:rPr>
              <a:t> </a:t>
            </a:r>
            <a:r>
              <a:rPr lang="en-GB" b="1" dirty="0" err="1" smtClean="0">
                <a:solidFill>
                  <a:srgbClr val="323294"/>
                </a:solidFill>
                <a:latin typeface="Helvetica" charset="0"/>
                <a:ea typeface="Helvetica" charset="0"/>
                <a:cs typeface="Helvetica" charset="0"/>
              </a:rPr>
              <a:t>betekenen</a:t>
            </a:r>
            <a:r>
              <a:rPr lang="en-GB" b="1" dirty="0" smtClean="0">
                <a:solidFill>
                  <a:srgbClr val="323294"/>
                </a:solidFill>
                <a:latin typeface="Helvetica" charset="0"/>
                <a:ea typeface="Helvetica" charset="0"/>
                <a:cs typeface="Helvetica" charset="0"/>
              </a:rPr>
              <a:t>? </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228600" lvl="1">
              <a:spcBef>
                <a:spcPts val="1000"/>
              </a:spcBef>
            </a:pPr>
            <a:endParaRPr lang="nl-NL" sz="2800" dirty="0" smtClean="0">
              <a:solidFill>
                <a:srgbClr val="323294"/>
              </a:solidFill>
              <a:latin typeface="Helvetica" charset="0"/>
              <a:ea typeface="Helvetica" charset="0"/>
              <a:cs typeface="Helvetica" charset="0"/>
            </a:endParaRPr>
          </a:p>
          <a:p>
            <a:pPr marL="228600" lvl="1">
              <a:spcBef>
                <a:spcPts val="1000"/>
              </a:spcBef>
            </a:pPr>
            <a:r>
              <a:rPr lang="nl-NL" sz="2800" dirty="0" smtClean="0">
                <a:solidFill>
                  <a:srgbClr val="323294"/>
                </a:solidFill>
                <a:latin typeface="Helvetica" charset="0"/>
                <a:ea typeface="Helvetica" charset="0"/>
                <a:cs typeface="Helvetica" charset="0"/>
              </a:rPr>
              <a:t>Verbreden </a:t>
            </a:r>
            <a:r>
              <a:rPr lang="nl-NL" sz="2800" dirty="0">
                <a:solidFill>
                  <a:srgbClr val="323294"/>
                </a:solidFill>
                <a:latin typeface="Helvetica" charset="0"/>
                <a:ea typeface="Helvetica" charset="0"/>
                <a:cs typeface="Helvetica" charset="0"/>
              </a:rPr>
              <a:t>van </a:t>
            </a:r>
            <a:r>
              <a:rPr lang="nl-NL" sz="2800" dirty="0" smtClean="0">
                <a:solidFill>
                  <a:srgbClr val="323294"/>
                </a:solidFill>
                <a:latin typeface="Helvetica" charset="0"/>
                <a:ea typeface="Helvetica" charset="0"/>
                <a:cs typeface="Helvetica" charset="0"/>
              </a:rPr>
              <a:t>ervaringen</a:t>
            </a:r>
            <a:endParaRPr lang="nl-NL" sz="2800" dirty="0">
              <a:solidFill>
                <a:srgbClr val="323294"/>
              </a:solidFill>
              <a:latin typeface="Helvetica" charset="0"/>
              <a:ea typeface="Helvetica" charset="0"/>
              <a:cs typeface="Helvetica" charset="0"/>
            </a:endParaRPr>
          </a:p>
          <a:p>
            <a:r>
              <a:rPr lang="nl-NL" dirty="0" smtClean="0">
                <a:solidFill>
                  <a:srgbClr val="323294"/>
                </a:solidFill>
                <a:latin typeface="Helvetica" charset="0"/>
                <a:ea typeface="Helvetica" charset="0"/>
                <a:cs typeface="Helvetica" charset="0"/>
              </a:rPr>
              <a:t>Loopbaancompetenties ontwikkelen</a:t>
            </a:r>
          </a:p>
          <a:p>
            <a:pPr lvl="2"/>
            <a:r>
              <a:rPr lang="nl-NL" dirty="0" smtClean="0">
                <a:solidFill>
                  <a:srgbClr val="323294"/>
                </a:solidFill>
                <a:latin typeface="Helvetica" charset="0"/>
                <a:ea typeface="Helvetica" charset="0"/>
                <a:cs typeface="Helvetica" charset="0"/>
              </a:rPr>
              <a:t>Benoemen van kwaliteiten en interesses</a:t>
            </a:r>
          </a:p>
          <a:p>
            <a:pPr lvl="2"/>
            <a:r>
              <a:rPr lang="nl-NL" dirty="0" smtClean="0">
                <a:solidFill>
                  <a:srgbClr val="323294"/>
                </a:solidFill>
                <a:latin typeface="Helvetica" charset="0"/>
                <a:ea typeface="Helvetica" charset="0"/>
                <a:cs typeface="Helvetica" charset="0"/>
              </a:rPr>
              <a:t>Verwerken van informatie</a:t>
            </a:r>
          </a:p>
          <a:p>
            <a:r>
              <a:rPr lang="nl-NL" dirty="0" smtClean="0">
                <a:solidFill>
                  <a:srgbClr val="323294"/>
                </a:solidFill>
                <a:latin typeface="Helvetica" charset="0"/>
                <a:ea typeface="Helvetica" charset="0"/>
                <a:cs typeface="Helvetica" charset="0"/>
              </a:rPr>
              <a:t>Ouders betrekken bij het keuzeproces</a:t>
            </a: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18173982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smtClean="0">
                <a:solidFill>
                  <a:srgbClr val="323294"/>
                </a:solidFill>
                <a:latin typeface="Helvetica" charset="0"/>
                <a:ea typeface="Helvetica" charset="0"/>
                <a:cs typeface="Helvetica" charset="0"/>
              </a:rPr>
              <a:t>Verbreden</a:t>
            </a:r>
            <a:r>
              <a:rPr lang="en-GB" b="1" dirty="0" smtClean="0">
                <a:solidFill>
                  <a:srgbClr val="323294"/>
                </a:solidFill>
                <a:latin typeface="Helvetica" charset="0"/>
                <a:ea typeface="Helvetica" charset="0"/>
                <a:cs typeface="Helvetica" charset="0"/>
              </a:rPr>
              <a:t> van </a:t>
            </a:r>
            <a:r>
              <a:rPr lang="en-GB" b="1" dirty="0" err="1" smtClean="0">
                <a:solidFill>
                  <a:srgbClr val="323294"/>
                </a:solidFill>
                <a:latin typeface="Helvetica" charset="0"/>
                <a:ea typeface="Helvetica" charset="0"/>
                <a:cs typeface="Helvetica" charset="0"/>
              </a:rPr>
              <a:t>ervaringen</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fontScale="92500" lnSpcReduction="20000"/>
          </a:bodyPr>
          <a:lstStyle/>
          <a:p>
            <a:pPr marL="0" lvl="1" indent="0">
              <a:spcBef>
                <a:spcPts val="1000"/>
              </a:spcBef>
              <a:buNone/>
            </a:pPr>
            <a:r>
              <a:rPr lang="nl-NL" dirty="0" smtClean="0">
                <a:solidFill>
                  <a:srgbClr val="323294"/>
                </a:solidFill>
                <a:latin typeface="Helvetica" charset="0"/>
                <a:ea typeface="Helvetica" charset="0"/>
                <a:cs typeface="Helvetica" charset="0"/>
              </a:rPr>
              <a:t>Nieuwe interesses en kwaliteiten ontdekken</a:t>
            </a:r>
          </a:p>
          <a:p>
            <a:pPr marL="457200" lvl="2" indent="0">
              <a:spcBef>
                <a:spcPts val="1000"/>
              </a:spcBef>
              <a:buNone/>
            </a:pPr>
            <a:r>
              <a:rPr lang="nl-NL" dirty="0" smtClean="0">
                <a:solidFill>
                  <a:srgbClr val="323294"/>
                </a:solidFill>
                <a:latin typeface="Helvetica" charset="0"/>
                <a:ea typeface="Helvetica" charset="0"/>
                <a:cs typeface="Helvetica" charset="0"/>
              </a:rPr>
              <a:t>Beroepenhuis</a:t>
            </a:r>
          </a:p>
          <a:p>
            <a:pPr marL="457200" lvl="2" indent="0">
              <a:spcBef>
                <a:spcPts val="1000"/>
              </a:spcBef>
              <a:buNone/>
            </a:pPr>
            <a:r>
              <a:rPr lang="nl-NL" dirty="0" smtClean="0">
                <a:solidFill>
                  <a:srgbClr val="323294"/>
                </a:solidFill>
                <a:latin typeface="Helvetica" charset="0"/>
                <a:ea typeface="Helvetica" charset="0"/>
                <a:cs typeface="Helvetica" charset="0"/>
              </a:rPr>
              <a:t>Atelierwerking</a:t>
            </a:r>
          </a:p>
          <a:p>
            <a:pPr marL="457200" lvl="2" indent="0">
              <a:spcBef>
                <a:spcPts val="1000"/>
              </a:spcBef>
              <a:buNone/>
            </a:pPr>
            <a:r>
              <a:rPr lang="nl-NL" dirty="0" smtClean="0">
                <a:solidFill>
                  <a:srgbClr val="323294"/>
                </a:solidFill>
                <a:latin typeface="Helvetica" charset="0"/>
                <a:ea typeface="Helvetica" charset="0"/>
                <a:cs typeface="Helvetica" charset="0"/>
              </a:rPr>
              <a:t>Beroepenwandeling in de buurt</a:t>
            </a:r>
          </a:p>
          <a:p>
            <a:pPr marL="457200" lvl="2" indent="0">
              <a:spcBef>
                <a:spcPts val="1000"/>
              </a:spcBef>
              <a:buNone/>
            </a:pPr>
            <a:r>
              <a:rPr lang="nl-NL" dirty="0" err="1" smtClean="0">
                <a:solidFill>
                  <a:srgbClr val="323294"/>
                </a:solidFill>
                <a:latin typeface="Helvetica" charset="0"/>
                <a:ea typeface="Helvetica" charset="0"/>
                <a:cs typeface="Helvetica" charset="0"/>
              </a:rPr>
              <a:t>Techniekdag</a:t>
            </a:r>
            <a:endParaRPr lang="nl-NL" dirty="0" smtClean="0">
              <a:solidFill>
                <a:srgbClr val="323294"/>
              </a:solidFill>
              <a:latin typeface="Helvetica" charset="0"/>
              <a:ea typeface="Helvetica" charset="0"/>
              <a:cs typeface="Helvetica" charset="0"/>
            </a:endParaRPr>
          </a:p>
          <a:p>
            <a:pPr marL="457200" lvl="2" indent="0">
              <a:spcBef>
                <a:spcPts val="1000"/>
              </a:spcBef>
              <a:buNone/>
            </a:pPr>
            <a:r>
              <a:rPr lang="nl-NL" dirty="0" smtClean="0">
                <a:solidFill>
                  <a:srgbClr val="323294"/>
                </a:solidFill>
                <a:latin typeface="Helvetica" charset="0"/>
                <a:ea typeface="Helvetica" charset="0"/>
                <a:cs typeface="Helvetica" charset="0"/>
              </a:rPr>
              <a:t>Talentenarchipel, meervoudige intelligenties</a:t>
            </a:r>
          </a:p>
          <a:p>
            <a:pPr marL="0" lvl="1" indent="0">
              <a:spcBef>
                <a:spcPts val="1000"/>
              </a:spcBef>
              <a:buNone/>
            </a:pPr>
            <a:endParaRPr lang="nl-NL" dirty="0" smtClean="0">
              <a:solidFill>
                <a:srgbClr val="323294"/>
              </a:solidFill>
              <a:latin typeface="Helvetica" charset="0"/>
              <a:ea typeface="Helvetica" charset="0"/>
              <a:cs typeface="Helvetica" charset="0"/>
            </a:endParaRPr>
          </a:p>
          <a:p>
            <a:pPr marL="0" lvl="1" indent="0">
              <a:spcBef>
                <a:spcPts val="1000"/>
              </a:spcBef>
              <a:buNone/>
            </a:pPr>
            <a:r>
              <a:rPr lang="nl-NL" dirty="0" smtClean="0">
                <a:solidFill>
                  <a:srgbClr val="323294"/>
                </a:solidFill>
                <a:latin typeface="Helvetica" charset="0"/>
                <a:ea typeface="Helvetica" charset="0"/>
                <a:cs typeface="Helvetica" charset="0"/>
              </a:rPr>
              <a:t>Verschillende scholen bezoeken in 5 en 6</a:t>
            </a:r>
          </a:p>
          <a:p>
            <a:pPr marL="0" lvl="1" indent="0">
              <a:spcBef>
                <a:spcPts val="1000"/>
              </a:spcBef>
              <a:buNone/>
            </a:pPr>
            <a:endParaRPr lang="nl-NL" dirty="0" smtClean="0">
              <a:solidFill>
                <a:srgbClr val="323294"/>
              </a:solidFill>
              <a:latin typeface="Helvetica" charset="0"/>
              <a:ea typeface="Helvetica" charset="0"/>
              <a:cs typeface="Helvetica" charset="0"/>
            </a:endParaRPr>
          </a:p>
          <a:p>
            <a:pPr marL="0" lvl="1" indent="0">
              <a:spcBef>
                <a:spcPts val="1000"/>
              </a:spcBef>
              <a:buNone/>
            </a:pPr>
            <a:r>
              <a:rPr lang="nl-NL" dirty="0" smtClean="0">
                <a:solidFill>
                  <a:srgbClr val="323294"/>
                </a:solidFill>
                <a:latin typeface="Helvetica" charset="0"/>
                <a:ea typeface="Helvetica" charset="0"/>
                <a:cs typeface="Helvetica" charset="0"/>
              </a:rPr>
              <a:t>Verschillende meningen horen</a:t>
            </a:r>
          </a:p>
          <a:p>
            <a:pPr marL="457200" lvl="2" indent="0">
              <a:lnSpc>
                <a:spcPct val="100000"/>
              </a:lnSpc>
              <a:spcBef>
                <a:spcPts val="1000"/>
              </a:spcBef>
              <a:buNone/>
            </a:pPr>
            <a:r>
              <a:rPr lang="nl-NL" dirty="0" smtClean="0">
                <a:solidFill>
                  <a:srgbClr val="323294"/>
                </a:solidFill>
                <a:latin typeface="Helvetica" charset="0"/>
                <a:ea typeface="Helvetica" charset="0"/>
                <a:cs typeface="Helvetica" charset="0"/>
              </a:rPr>
              <a:t>Gesprekjes met ouders, vrienden, klasgenoten, leerkrachten basis en secundair</a:t>
            </a:r>
            <a:r>
              <a:rPr lang="nl-NL" dirty="0">
                <a:solidFill>
                  <a:srgbClr val="323294"/>
                </a:solidFill>
                <a:latin typeface="Helvetica" charset="0"/>
                <a:ea typeface="Helvetica" charset="0"/>
                <a:cs typeface="Helvetica" charset="0"/>
              </a:rPr>
              <a:t>, oud-leerlingen,  CLB, </a:t>
            </a:r>
            <a:r>
              <a:rPr lang="nl-NL" dirty="0" smtClean="0">
                <a:solidFill>
                  <a:srgbClr val="323294"/>
                </a:solidFill>
                <a:latin typeface="Helvetica" charset="0"/>
                <a:ea typeface="Helvetica" charset="0"/>
                <a:cs typeface="Helvetica" charset="0"/>
              </a:rPr>
              <a:t>zorgcoördinator,…</a:t>
            </a:r>
            <a:endParaRPr lang="nl-NL" dirty="0">
              <a:solidFill>
                <a:srgbClr val="323294"/>
              </a:solidFill>
              <a:latin typeface="Helvetica" charset="0"/>
              <a:ea typeface="Helvetica" charset="0"/>
              <a:cs typeface="Helvetica" charset="0"/>
            </a:endParaRPr>
          </a:p>
          <a:p>
            <a:pPr marL="0" lvl="1" indent="0">
              <a:spcBef>
                <a:spcPts val="1000"/>
              </a:spcBef>
              <a:buNone/>
            </a:pPr>
            <a:endParaRPr lang="nl-NL" dirty="0" smtClean="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6221974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smtClean="0">
                <a:solidFill>
                  <a:srgbClr val="323294"/>
                </a:solidFill>
                <a:latin typeface="Helvetica" charset="0"/>
                <a:ea typeface="Helvetica" charset="0"/>
                <a:cs typeface="Helvetica" charset="0"/>
              </a:rPr>
              <a:t>Loopbaancompetenties</a:t>
            </a:r>
            <a:r>
              <a:rPr lang="en-GB" b="1" dirty="0" smtClean="0">
                <a:solidFill>
                  <a:srgbClr val="323294"/>
                </a:solidFill>
                <a:latin typeface="Helvetica" charset="0"/>
                <a:ea typeface="Helvetica" charset="0"/>
                <a:cs typeface="Helvetica" charset="0"/>
              </a:rPr>
              <a:t> </a:t>
            </a:r>
            <a:r>
              <a:rPr lang="en-GB" b="1" dirty="0" err="1" smtClean="0">
                <a:solidFill>
                  <a:srgbClr val="323294"/>
                </a:solidFill>
                <a:latin typeface="Helvetica" charset="0"/>
                <a:ea typeface="Helvetica" charset="0"/>
                <a:cs typeface="Helvetica" charset="0"/>
              </a:rPr>
              <a:t>ontwikkelen</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228600" lvl="1">
              <a:spcBef>
                <a:spcPts val="1000"/>
              </a:spcBef>
            </a:pPr>
            <a:r>
              <a:rPr lang="nl-NL" dirty="0" err="1" smtClean="0">
                <a:solidFill>
                  <a:srgbClr val="323294"/>
                </a:solidFill>
                <a:latin typeface="Helvetica" charset="0"/>
                <a:ea typeface="Helvetica" charset="0"/>
                <a:cs typeface="Helvetica" charset="0"/>
              </a:rPr>
              <a:t>Kindcontact</a:t>
            </a:r>
            <a:endParaRPr lang="nl-NL" dirty="0" smtClean="0">
              <a:solidFill>
                <a:srgbClr val="323294"/>
              </a:solidFill>
              <a:latin typeface="Helvetica" charset="0"/>
              <a:ea typeface="Helvetica" charset="0"/>
              <a:cs typeface="Helvetica" charset="0"/>
            </a:endParaRPr>
          </a:p>
          <a:p>
            <a:pPr marL="228600" lvl="1">
              <a:spcBef>
                <a:spcPts val="1000"/>
              </a:spcBef>
            </a:pPr>
            <a:r>
              <a:rPr lang="nl-NL" dirty="0" smtClean="0">
                <a:solidFill>
                  <a:srgbClr val="323294"/>
                </a:solidFill>
                <a:latin typeface="Helvetica" charset="0"/>
                <a:ea typeface="Helvetica" charset="0"/>
                <a:cs typeface="Helvetica" charset="0"/>
              </a:rPr>
              <a:t>Ouder-</a:t>
            </a:r>
            <a:r>
              <a:rPr lang="nl-NL" dirty="0" err="1" smtClean="0">
                <a:solidFill>
                  <a:srgbClr val="323294"/>
                </a:solidFill>
                <a:latin typeface="Helvetica" charset="0"/>
                <a:ea typeface="Helvetica" charset="0"/>
                <a:cs typeface="Helvetica" charset="0"/>
              </a:rPr>
              <a:t>kindgesprekken</a:t>
            </a:r>
            <a:r>
              <a:rPr lang="nl-NL" dirty="0" smtClean="0">
                <a:solidFill>
                  <a:srgbClr val="323294"/>
                </a:solidFill>
                <a:latin typeface="Helvetica" charset="0"/>
                <a:ea typeface="Helvetica" charset="0"/>
                <a:cs typeface="Helvetica" charset="0"/>
              </a:rPr>
              <a:t> over kwaliteiten</a:t>
            </a:r>
          </a:p>
          <a:p>
            <a:pPr marL="228600" lvl="1">
              <a:spcBef>
                <a:spcPts val="1000"/>
              </a:spcBef>
            </a:pPr>
            <a:r>
              <a:rPr lang="nl-NL" dirty="0" smtClean="0">
                <a:solidFill>
                  <a:srgbClr val="323294"/>
                </a:solidFill>
                <a:latin typeface="Helvetica" charset="0"/>
                <a:ea typeface="Helvetica" charset="0"/>
                <a:cs typeface="Helvetica" charset="0"/>
              </a:rPr>
              <a:t>Reflectiegesprekken na schoolbezoeken, ateliers, beroepenhuis,…</a:t>
            </a:r>
          </a:p>
          <a:p>
            <a:pPr marL="228600" lvl="1">
              <a:spcBef>
                <a:spcPts val="1000"/>
              </a:spcBef>
            </a:pPr>
            <a:r>
              <a:rPr lang="nl-NL" dirty="0" smtClean="0">
                <a:solidFill>
                  <a:srgbClr val="323294"/>
                </a:solidFill>
                <a:latin typeface="Helvetica" charset="0"/>
                <a:ea typeface="Helvetica" charset="0"/>
                <a:cs typeface="Helvetica" charset="0"/>
              </a:rPr>
              <a:t>Samen informatie verwerken over secundaire scholen of over opties, keuzevakken en richtingen</a:t>
            </a:r>
          </a:p>
          <a:p>
            <a:pPr marL="228600" lvl="1">
              <a:spcBef>
                <a:spcPts val="1000"/>
              </a:spcBef>
            </a:pPr>
            <a:r>
              <a:rPr lang="nl-NL" dirty="0" smtClean="0">
                <a:solidFill>
                  <a:srgbClr val="323294"/>
                </a:solidFill>
                <a:latin typeface="Helvetica" charset="0"/>
                <a:ea typeface="Helvetica" charset="0"/>
                <a:cs typeface="Helvetica" charset="0"/>
              </a:rPr>
              <a:t>Argumenten opbouwen</a:t>
            </a:r>
          </a:p>
          <a:p>
            <a:pPr marL="0" lvl="1" indent="0">
              <a:spcBef>
                <a:spcPts val="1000"/>
              </a:spcBef>
              <a:buNone/>
            </a:pPr>
            <a:endParaRPr lang="nl-NL" dirty="0" smtClean="0">
              <a:solidFill>
                <a:srgbClr val="323294"/>
              </a:solidFill>
              <a:latin typeface="Helvetica" charset="0"/>
              <a:ea typeface="Helvetica" charset="0"/>
              <a:cs typeface="Helvetica" charset="0"/>
            </a:endParaRPr>
          </a:p>
          <a:p>
            <a:pPr marL="228600" lvl="1">
              <a:spcBef>
                <a:spcPts val="1000"/>
              </a:spcBef>
            </a:pPr>
            <a:endParaRPr lang="nl-NL" dirty="0" smtClean="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34057905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smtClean="0">
                <a:solidFill>
                  <a:srgbClr val="323294"/>
                </a:solidFill>
                <a:latin typeface="Helvetica" charset="0"/>
                <a:ea typeface="Helvetica" charset="0"/>
                <a:cs typeface="Helvetica" charset="0"/>
              </a:rPr>
              <a:t>Ouders</a:t>
            </a:r>
            <a:r>
              <a:rPr lang="en-GB" b="1" dirty="0" smtClean="0">
                <a:solidFill>
                  <a:srgbClr val="323294"/>
                </a:solidFill>
                <a:latin typeface="Helvetica" charset="0"/>
                <a:ea typeface="Helvetica" charset="0"/>
                <a:cs typeface="Helvetica" charset="0"/>
              </a:rPr>
              <a:t> </a:t>
            </a:r>
            <a:r>
              <a:rPr lang="en-GB" b="1" dirty="0" err="1" smtClean="0">
                <a:solidFill>
                  <a:srgbClr val="323294"/>
                </a:solidFill>
                <a:latin typeface="Helvetica" charset="0"/>
                <a:ea typeface="Helvetica" charset="0"/>
                <a:cs typeface="Helvetica" charset="0"/>
              </a:rPr>
              <a:t>betrekken</a:t>
            </a:r>
            <a:r>
              <a:rPr lang="en-GB" b="1" dirty="0" smtClean="0">
                <a:solidFill>
                  <a:srgbClr val="323294"/>
                </a:solidFill>
                <a:latin typeface="Helvetica" charset="0"/>
                <a:ea typeface="Helvetica" charset="0"/>
                <a:cs typeface="Helvetica" charset="0"/>
              </a:rPr>
              <a:t> </a:t>
            </a:r>
            <a:r>
              <a:rPr lang="en-GB" b="1" dirty="0" err="1" smtClean="0">
                <a:solidFill>
                  <a:srgbClr val="323294"/>
                </a:solidFill>
                <a:latin typeface="Helvetica" charset="0"/>
                <a:ea typeface="Helvetica" charset="0"/>
                <a:cs typeface="Helvetica" charset="0"/>
              </a:rPr>
              <a:t>bij</a:t>
            </a:r>
            <a:r>
              <a:rPr lang="en-GB" b="1" dirty="0" smtClean="0">
                <a:solidFill>
                  <a:srgbClr val="323294"/>
                </a:solidFill>
                <a:latin typeface="Helvetica" charset="0"/>
                <a:ea typeface="Helvetica" charset="0"/>
                <a:cs typeface="Helvetica" charset="0"/>
              </a:rPr>
              <a:t> het </a:t>
            </a:r>
            <a:r>
              <a:rPr lang="en-GB" b="1" dirty="0" err="1" smtClean="0">
                <a:solidFill>
                  <a:srgbClr val="323294"/>
                </a:solidFill>
                <a:latin typeface="Helvetica" charset="0"/>
                <a:ea typeface="Helvetica" charset="0"/>
                <a:cs typeface="Helvetica" charset="0"/>
              </a:rPr>
              <a:t>keuzeproces</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lvl="1" indent="0">
              <a:spcBef>
                <a:spcPts val="1000"/>
              </a:spcBef>
              <a:buNone/>
            </a:pPr>
            <a:endParaRPr lang="nl-NL" dirty="0" smtClean="0">
              <a:solidFill>
                <a:srgbClr val="323294"/>
              </a:solidFill>
              <a:latin typeface="Helvetica" charset="0"/>
              <a:ea typeface="Helvetica" charset="0"/>
              <a:cs typeface="Helvetica" charset="0"/>
            </a:endParaRPr>
          </a:p>
          <a:p>
            <a:pPr marL="228600" lvl="1">
              <a:spcBef>
                <a:spcPts val="1000"/>
              </a:spcBef>
            </a:pPr>
            <a:r>
              <a:rPr lang="nl-NL" dirty="0" smtClean="0">
                <a:solidFill>
                  <a:srgbClr val="323294"/>
                </a:solidFill>
                <a:latin typeface="Helvetica" charset="0"/>
                <a:ea typeface="Helvetica" charset="0"/>
                <a:cs typeface="Helvetica" charset="0"/>
              </a:rPr>
              <a:t>Rollen verduidelijken bij begeleiding keuzeproces</a:t>
            </a:r>
          </a:p>
          <a:p>
            <a:pPr marL="228600" lvl="1">
              <a:spcBef>
                <a:spcPts val="1000"/>
              </a:spcBef>
            </a:pPr>
            <a:r>
              <a:rPr lang="nl-NL" dirty="0" smtClean="0">
                <a:solidFill>
                  <a:srgbClr val="323294"/>
                </a:solidFill>
                <a:latin typeface="Helvetica" charset="0"/>
                <a:ea typeface="Helvetica" charset="0"/>
                <a:cs typeface="Helvetica" charset="0"/>
              </a:rPr>
              <a:t>Ouders betrekken vanaf het vijfde leerjaar</a:t>
            </a:r>
          </a:p>
          <a:p>
            <a:pPr marL="228600" lvl="1">
              <a:spcBef>
                <a:spcPts val="1000"/>
              </a:spcBef>
            </a:pPr>
            <a:r>
              <a:rPr lang="nl-NL" dirty="0" smtClean="0">
                <a:solidFill>
                  <a:srgbClr val="323294"/>
                </a:solidFill>
                <a:latin typeface="Helvetica" charset="0"/>
                <a:ea typeface="Helvetica" charset="0"/>
                <a:cs typeface="Helvetica" charset="0"/>
              </a:rPr>
              <a:t>Ouders en leerlingen samen uitnodigen op infomomenten</a:t>
            </a:r>
          </a:p>
          <a:p>
            <a:pPr marL="228600" lvl="1">
              <a:spcBef>
                <a:spcPts val="1000"/>
              </a:spcBef>
            </a:pPr>
            <a:r>
              <a:rPr lang="nl-NL" dirty="0" smtClean="0">
                <a:solidFill>
                  <a:srgbClr val="323294"/>
                </a:solidFill>
                <a:latin typeface="Helvetica" charset="0"/>
                <a:ea typeface="Helvetica" charset="0"/>
                <a:cs typeface="Helvetica" charset="0"/>
              </a:rPr>
              <a:t>Persoonlijke contacten voorzien over studie- en </a:t>
            </a:r>
            <a:r>
              <a:rPr lang="nl-NL" dirty="0" err="1" smtClean="0">
                <a:solidFill>
                  <a:srgbClr val="323294"/>
                </a:solidFill>
                <a:latin typeface="Helvetica" charset="0"/>
                <a:ea typeface="Helvetica" charset="0"/>
                <a:cs typeface="Helvetica" charset="0"/>
              </a:rPr>
              <a:t>sch</a:t>
            </a:r>
            <a:endParaRPr lang="nl-NL" dirty="0" smtClean="0">
              <a:solidFill>
                <a:srgbClr val="323294"/>
              </a:solidFill>
              <a:latin typeface="Helvetica" charset="0"/>
              <a:ea typeface="Helvetica" charset="0"/>
              <a:cs typeface="Helvetica" charset="0"/>
            </a:endParaRPr>
          </a:p>
          <a:p>
            <a:pPr marL="228600" lvl="1">
              <a:spcBef>
                <a:spcPts val="1000"/>
              </a:spcBef>
            </a:pPr>
            <a:r>
              <a:rPr lang="nl-NL" dirty="0" smtClean="0">
                <a:solidFill>
                  <a:srgbClr val="323294"/>
                </a:solidFill>
                <a:latin typeface="Helvetica" charset="0"/>
                <a:ea typeface="Helvetica" charset="0"/>
                <a:cs typeface="Helvetica" charset="0"/>
              </a:rPr>
              <a:t>Testaankoop functie</a:t>
            </a: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7424889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inhoud 7"/>
          <p:cNvPicPr>
            <a:picLocks noGrp="1" noChangeAspect="1"/>
          </p:cNvPicPr>
          <p:nvPr>
            <p:ph idx="1"/>
          </p:nvPr>
        </p:nvPicPr>
        <p:blipFill>
          <a:blip r:embed="rId3"/>
          <a:stretch>
            <a:fillRect/>
          </a:stretch>
        </p:blipFill>
        <p:spPr>
          <a:xfrm>
            <a:off x="1673159" y="0"/>
            <a:ext cx="9144000" cy="6858000"/>
          </a:xfrm>
          <a:prstGeom prst="rect">
            <a:avLst/>
          </a:prstGeom>
        </p:spPr>
      </p:pic>
    </p:spTree>
    <p:extLst>
      <p:ext uri="{BB962C8B-B14F-4D97-AF65-F5344CB8AC3E}">
        <p14:creationId xmlns:p14="http://schemas.microsoft.com/office/powerpoint/2010/main" val="8930636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smtClean="0">
                <a:solidFill>
                  <a:srgbClr val="323294"/>
                </a:solidFill>
                <a:latin typeface="Helvetica" charset="0"/>
                <a:ea typeface="Helvetica" charset="0"/>
                <a:cs typeface="Helvetica" charset="0"/>
              </a:rPr>
              <a:t>Externe</a:t>
            </a:r>
            <a:r>
              <a:rPr lang="en-GB" b="1" dirty="0" smtClean="0">
                <a:solidFill>
                  <a:srgbClr val="323294"/>
                </a:solidFill>
                <a:latin typeface="Helvetica" charset="0"/>
                <a:ea typeface="Helvetica" charset="0"/>
                <a:cs typeface="Helvetica" charset="0"/>
              </a:rPr>
              <a:t> coaching</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228600" lvl="1">
              <a:spcBef>
                <a:spcPts val="1000"/>
              </a:spcBef>
            </a:pPr>
            <a:endParaRPr lang="nl-BE" dirty="0" smtClean="0">
              <a:solidFill>
                <a:srgbClr val="323294"/>
              </a:solidFill>
              <a:latin typeface="Helvetica" charset="0"/>
              <a:ea typeface="Helvetica" charset="0"/>
              <a:cs typeface="Helvetica" charset="0"/>
            </a:endParaRPr>
          </a:p>
          <a:p>
            <a:pPr marL="457200" lvl="2" indent="0">
              <a:spcBef>
                <a:spcPts val="1000"/>
              </a:spcBef>
              <a:buNone/>
            </a:pPr>
            <a:r>
              <a:rPr lang="nl-BE" sz="2800" i="1" dirty="0" smtClean="0">
                <a:solidFill>
                  <a:srgbClr val="323294"/>
                </a:solidFill>
                <a:latin typeface="Helvetica" charset="0"/>
                <a:ea typeface="Helvetica" charset="0"/>
                <a:cs typeface="Helvetica" charset="0"/>
              </a:rPr>
              <a:t>"</a:t>
            </a:r>
            <a:r>
              <a:rPr lang="nl-BE" sz="2800" i="1" dirty="0">
                <a:solidFill>
                  <a:srgbClr val="323294"/>
                </a:solidFill>
                <a:latin typeface="Helvetica" charset="0"/>
                <a:ea typeface="Helvetica" charset="0"/>
                <a:cs typeface="Helvetica" charset="0"/>
              </a:rPr>
              <a:t>Wij willen daar wel mee bezig zijn, maar wij zijn met zo veel dingen bezig: met klas, met… dat je dat niet allemaal zelf kunt bedenken en zoeken, en dan is dat wel fijn als zij (externe coach) daar echt wel een voorzet geeft"</a:t>
            </a:r>
            <a:endParaRPr lang="nl-NL" sz="2800" i="1" dirty="0" smtClean="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20227253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smtClean="0">
                <a:solidFill>
                  <a:srgbClr val="323294"/>
                </a:solidFill>
                <a:latin typeface="Helvetica" charset="0"/>
                <a:ea typeface="Helvetica" charset="0"/>
                <a:cs typeface="Helvetica" charset="0"/>
              </a:rPr>
              <a:t>Interne trekkers</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228600" lvl="1">
              <a:spcBef>
                <a:spcPts val="1000"/>
              </a:spcBef>
            </a:pPr>
            <a:endParaRPr lang="nl-BE" dirty="0" smtClean="0">
              <a:solidFill>
                <a:srgbClr val="323294"/>
              </a:solidFill>
              <a:latin typeface="Helvetica" charset="0"/>
              <a:ea typeface="Helvetica" charset="0"/>
              <a:cs typeface="Helvetica" charset="0"/>
            </a:endParaRPr>
          </a:p>
          <a:p>
            <a:pPr marL="457200" lvl="2" indent="0">
              <a:spcBef>
                <a:spcPts val="1000"/>
              </a:spcBef>
              <a:buNone/>
            </a:pPr>
            <a:r>
              <a:rPr lang="nl-BE" sz="2800" i="1" dirty="0" smtClean="0">
                <a:solidFill>
                  <a:srgbClr val="323294"/>
                </a:solidFill>
                <a:latin typeface="Helvetica" charset="0"/>
                <a:ea typeface="Helvetica" charset="0"/>
                <a:cs typeface="Helvetica" charset="0"/>
              </a:rPr>
              <a:t>“</a:t>
            </a:r>
            <a:r>
              <a:rPr lang="nl-BE" sz="2800" i="1" dirty="0">
                <a:solidFill>
                  <a:srgbClr val="323294"/>
                </a:solidFill>
                <a:latin typeface="Helvetica" charset="0"/>
                <a:ea typeface="Helvetica" charset="0"/>
                <a:cs typeface="Helvetica" charset="0"/>
              </a:rPr>
              <a:t>Hun positie (van de leerkrachten van 5de en 6de leerjaar) is niet stevig genoeg om daarmee aan de slag te gaan… dat is dan wel een stukje door haar (externe coach) opgevangen.” DIRECTIE</a:t>
            </a:r>
            <a:endParaRPr lang="nl-NL" sz="2800" i="1" dirty="0" smtClean="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5966357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smtClean="0">
                <a:solidFill>
                  <a:srgbClr val="323294"/>
                </a:solidFill>
                <a:latin typeface="Helvetica" charset="0"/>
                <a:ea typeface="Helvetica" charset="0"/>
                <a:cs typeface="Helvetica" charset="0"/>
              </a:rPr>
              <a:t>Tijd</a:t>
            </a:r>
            <a:r>
              <a:rPr lang="en-GB" b="1" dirty="0" smtClean="0">
                <a:solidFill>
                  <a:srgbClr val="323294"/>
                </a:solidFill>
                <a:latin typeface="Helvetica" charset="0"/>
                <a:ea typeface="Helvetica" charset="0"/>
                <a:cs typeface="Helvetica" charset="0"/>
              </a:rPr>
              <a:t> en </a:t>
            </a:r>
            <a:r>
              <a:rPr lang="en-GB" b="1" dirty="0" err="1" smtClean="0">
                <a:solidFill>
                  <a:srgbClr val="323294"/>
                </a:solidFill>
                <a:latin typeface="Helvetica" charset="0"/>
                <a:ea typeface="Helvetica" charset="0"/>
                <a:cs typeface="Helvetica" charset="0"/>
              </a:rPr>
              <a:t>ruimte</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lvl="1" indent="0">
              <a:spcBef>
                <a:spcPts val="1000"/>
              </a:spcBef>
              <a:buNone/>
            </a:pPr>
            <a:endParaRPr lang="nl-BE" dirty="0" smtClean="0">
              <a:solidFill>
                <a:srgbClr val="323294"/>
              </a:solidFill>
              <a:latin typeface="Helvetica" charset="0"/>
              <a:ea typeface="Helvetica" charset="0"/>
              <a:cs typeface="Helvetica" charset="0"/>
            </a:endParaRPr>
          </a:p>
          <a:p>
            <a:pPr marL="457200" lvl="2" indent="0">
              <a:spcBef>
                <a:spcPts val="1000"/>
              </a:spcBef>
              <a:buNone/>
            </a:pPr>
            <a:r>
              <a:rPr lang="nl-BE" sz="2800" i="1" dirty="0">
                <a:solidFill>
                  <a:srgbClr val="323294"/>
                </a:solidFill>
                <a:latin typeface="Helvetica" charset="0"/>
                <a:ea typeface="Helvetica" charset="0"/>
                <a:cs typeface="Helvetica" charset="0"/>
              </a:rPr>
              <a:t>“We zijn daar nu al twee jaar mee bezig… het is ‘t eerste (jaar) dat ik nu voel, ik begin echt te weten waar dat ik naartoe wil gaan… En </a:t>
            </a:r>
            <a:r>
              <a:rPr lang="nl-BE" sz="2800" i="1" dirty="0" smtClean="0">
                <a:solidFill>
                  <a:srgbClr val="323294"/>
                </a:solidFill>
                <a:latin typeface="Helvetica" charset="0"/>
                <a:ea typeface="Helvetica" charset="0"/>
                <a:cs typeface="Helvetica" charset="0"/>
              </a:rPr>
              <a:t>dat </a:t>
            </a:r>
            <a:r>
              <a:rPr lang="nl-BE" sz="2800" i="1" dirty="0">
                <a:solidFill>
                  <a:srgbClr val="323294"/>
                </a:solidFill>
                <a:latin typeface="Helvetica" charset="0"/>
                <a:ea typeface="Helvetica" charset="0"/>
                <a:cs typeface="Helvetica" charset="0"/>
              </a:rPr>
              <a:t>had niet gekund als dat een project van een jaar of een half jaar was geweest.”</a:t>
            </a:r>
            <a:endParaRPr lang="nl-NL" sz="2800" i="1" dirty="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40042434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smtClean="0">
                <a:solidFill>
                  <a:srgbClr val="323294"/>
                </a:solidFill>
                <a:latin typeface="Helvetica" charset="0"/>
                <a:ea typeface="Helvetica" charset="0"/>
                <a:cs typeface="Helvetica" charset="0"/>
              </a:rPr>
              <a:t>Visie</a:t>
            </a:r>
            <a:r>
              <a:rPr lang="en-GB" b="1" dirty="0" smtClean="0">
                <a:solidFill>
                  <a:srgbClr val="323294"/>
                </a:solidFill>
                <a:latin typeface="Helvetica" charset="0"/>
                <a:ea typeface="Helvetica" charset="0"/>
                <a:cs typeface="Helvetica" charset="0"/>
              </a:rPr>
              <a:t> en </a:t>
            </a:r>
            <a:r>
              <a:rPr lang="en-GB" b="1" dirty="0" err="1" smtClean="0">
                <a:solidFill>
                  <a:srgbClr val="323294"/>
                </a:solidFill>
                <a:latin typeface="Helvetica" charset="0"/>
                <a:ea typeface="Helvetica" charset="0"/>
                <a:cs typeface="Helvetica" charset="0"/>
              </a:rPr>
              <a:t>missie</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lvl="1" indent="0">
              <a:spcBef>
                <a:spcPts val="1000"/>
              </a:spcBef>
              <a:buNone/>
            </a:pPr>
            <a:endParaRPr lang="nl-BE" dirty="0" smtClean="0">
              <a:solidFill>
                <a:srgbClr val="323294"/>
              </a:solidFill>
              <a:latin typeface="Helvetica" charset="0"/>
              <a:ea typeface="Helvetica" charset="0"/>
              <a:cs typeface="Helvetica" charset="0"/>
            </a:endParaRPr>
          </a:p>
          <a:p>
            <a:pPr marL="457200" lvl="2" indent="0">
              <a:spcBef>
                <a:spcPts val="1000"/>
              </a:spcBef>
              <a:buNone/>
            </a:pPr>
            <a:r>
              <a:rPr lang="nl-BE" sz="2800" i="1" dirty="0">
                <a:solidFill>
                  <a:srgbClr val="323294"/>
                </a:solidFill>
                <a:latin typeface="Helvetica" charset="0"/>
                <a:ea typeface="Helvetica" charset="0"/>
                <a:cs typeface="Helvetica" charset="0"/>
              </a:rPr>
              <a:t>"Sowieso, </a:t>
            </a:r>
            <a:r>
              <a:rPr lang="nl-BE" sz="2800" i="1" dirty="0" err="1">
                <a:solidFill>
                  <a:srgbClr val="323294"/>
                </a:solidFill>
                <a:latin typeface="Helvetica" charset="0"/>
                <a:ea typeface="Helvetica" charset="0"/>
                <a:cs typeface="Helvetica" charset="0"/>
              </a:rPr>
              <a:t>euh</a:t>
            </a:r>
            <a:r>
              <a:rPr lang="nl-BE" sz="2800" i="1" dirty="0">
                <a:solidFill>
                  <a:srgbClr val="323294"/>
                </a:solidFill>
                <a:latin typeface="Helvetica" charset="0"/>
                <a:ea typeface="Helvetica" charset="0"/>
                <a:cs typeface="Helvetica" charset="0"/>
              </a:rPr>
              <a:t>, was ik al voorstander daarvan voor dat het allemaal een beetje begonnen is</a:t>
            </a:r>
            <a:r>
              <a:rPr lang="nl-BE" sz="2800" i="1" dirty="0" smtClean="0">
                <a:solidFill>
                  <a:srgbClr val="323294"/>
                </a:solidFill>
                <a:latin typeface="Helvetica" charset="0"/>
                <a:ea typeface="Helvetica" charset="0"/>
                <a:cs typeface="Helvetica" charset="0"/>
              </a:rPr>
              <a:t>.“</a:t>
            </a:r>
          </a:p>
          <a:p>
            <a:pPr marL="457200" lvl="2" indent="0">
              <a:spcBef>
                <a:spcPts val="1000"/>
              </a:spcBef>
              <a:buNone/>
            </a:pPr>
            <a:endParaRPr lang="nl-BE" sz="2800" i="1" dirty="0">
              <a:solidFill>
                <a:srgbClr val="323294"/>
              </a:solidFill>
              <a:latin typeface="Helvetica" charset="0"/>
              <a:ea typeface="Helvetica" charset="0"/>
              <a:cs typeface="Helvetica" charset="0"/>
            </a:endParaRPr>
          </a:p>
          <a:p>
            <a:pPr marL="457200" lvl="2" indent="0">
              <a:spcBef>
                <a:spcPts val="1000"/>
              </a:spcBef>
              <a:buNone/>
            </a:pPr>
            <a:r>
              <a:rPr lang="nl-BE" sz="2800" i="1" dirty="0">
                <a:solidFill>
                  <a:srgbClr val="323294"/>
                </a:solidFill>
                <a:latin typeface="Helvetica" charset="0"/>
                <a:ea typeface="Helvetica" charset="0"/>
                <a:cs typeface="Helvetica" charset="0"/>
              </a:rPr>
              <a:t>"En dan zijn die drie (innovaties) naar één ding tezamen gekomen, vanuit één prioriteit, want anders is het niet haalbaar."</a:t>
            </a:r>
          </a:p>
          <a:p>
            <a:pPr marL="0" lvl="1" indent="0">
              <a:spcBef>
                <a:spcPts val="1000"/>
              </a:spcBef>
              <a:buNone/>
            </a:pPr>
            <a:endParaRPr lang="nl-NL" dirty="0" smtClean="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31234213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smtClean="0">
                <a:solidFill>
                  <a:srgbClr val="323294"/>
                </a:solidFill>
                <a:latin typeface="Helvetica" charset="0"/>
                <a:ea typeface="Helvetica" charset="0"/>
                <a:cs typeface="Helvetica" charset="0"/>
              </a:rPr>
              <a:t>Directie</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457200" lvl="2" indent="0">
              <a:spcBef>
                <a:spcPts val="1000"/>
              </a:spcBef>
              <a:buNone/>
            </a:pPr>
            <a:r>
              <a:rPr lang="nl-BE" sz="2800" i="1" dirty="0" smtClean="0">
                <a:solidFill>
                  <a:srgbClr val="323294"/>
                </a:solidFill>
                <a:latin typeface="Helvetica" charset="0"/>
                <a:ea typeface="Helvetica" charset="0"/>
                <a:cs typeface="Helvetica" charset="0"/>
              </a:rPr>
              <a:t>“</a:t>
            </a:r>
            <a:r>
              <a:rPr lang="nl-BE" sz="2800" i="1" dirty="0">
                <a:solidFill>
                  <a:srgbClr val="323294"/>
                </a:solidFill>
                <a:latin typeface="Helvetica" charset="0"/>
                <a:ea typeface="Helvetica" charset="0"/>
                <a:cs typeface="Helvetica" charset="0"/>
              </a:rPr>
              <a:t>Ondertussen liep ook het </a:t>
            </a:r>
            <a:r>
              <a:rPr lang="nl-BE" sz="2800" i="1" dirty="0" err="1">
                <a:solidFill>
                  <a:srgbClr val="323294"/>
                </a:solidFill>
                <a:latin typeface="Helvetica" charset="0"/>
                <a:ea typeface="Helvetica" charset="0"/>
                <a:cs typeface="Helvetica" charset="0"/>
              </a:rPr>
              <a:t>transbaso</a:t>
            </a:r>
            <a:r>
              <a:rPr lang="nl-BE" sz="2800" i="1" dirty="0">
                <a:solidFill>
                  <a:srgbClr val="323294"/>
                </a:solidFill>
                <a:latin typeface="Helvetica" charset="0"/>
                <a:ea typeface="Helvetica" charset="0"/>
                <a:cs typeface="Helvetica" charset="0"/>
              </a:rPr>
              <a:t>-project, </a:t>
            </a:r>
            <a:r>
              <a:rPr lang="nl-BE" sz="2800" i="1" dirty="0" smtClean="0">
                <a:solidFill>
                  <a:srgbClr val="323294"/>
                </a:solidFill>
                <a:latin typeface="Helvetica" charset="0"/>
                <a:ea typeface="Helvetica" charset="0"/>
                <a:cs typeface="Helvetica" charset="0"/>
              </a:rPr>
              <a:t>mijn voorganger </a:t>
            </a:r>
            <a:r>
              <a:rPr lang="nl-BE" sz="2800" i="1" dirty="0">
                <a:solidFill>
                  <a:srgbClr val="323294"/>
                </a:solidFill>
                <a:latin typeface="Helvetica" charset="0"/>
                <a:ea typeface="Helvetica" charset="0"/>
                <a:cs typeface="Helvetica" charset="0"/>
              </a:rPr>
              <a:t>had ons daarvoor ingetekend en, </a:t>
            </a:r>
            <a:r>
              <a:rPr lang="nl-BE" sz="2800" i="1" dirty="0" err="1">
                <a:solidFill>
                  <a:srgbClr val="323294"/>
                </a:solidFill>
                <a:latin typeface="Helvetica" charset="0"/>
                <a:ea typeface="Helvetica" charset="0"/>
                <a:cs typeface="Helvetica" charset="0"/>
              </a:rPr>
              <a:t>allez</a:t>
            </a:r>
            <a:r>
              <a:rPr lang="nl-BE" sz="2800" i="1" dirty="0">
                <a:solidFill>
                  <a:srgbClr val="323294"/>
                </a:solidFill>
                <a:latin typeface="Helvetica" charset="0"/>
                <a:ea typeface="Helvetica" charset="0"/>
                <a:cs typeface="Helvetica" charset="0"/>
              </a:rPr>
              <a:t>, ik snap wel dat dat niet binnen drie jaar ging opleveren, dus… heb ik dat blijvend op de agenda gezet.” </a:t>
            </a:r>
            <a:r>
              <a:rPr lang="nl-BE" sz="2800" i="1" dirty="0" smtClean="0">
                <a:solidFill>
                  <a:srgbClr val="323294"/>
                </a:solidFill>
                <a:latin typeface="Helvetica" charset="0"/>
                <a:ea typeface="Helvetica" charset="0"/>
                <a:cs typeface="Helvetica" charset="0"/>
              </a:rPr>
              <a:t>DIRECTIE</a:t>
            </a:r>
          </a:p>
          <a:p>
            <a:pPr marL="457200" lvl="2" indent="0">
              <a:spcBef>
                <a:spcPts val="1000"/>
              </a:spcBef>
              <a:buNone/>
            </a:pPr>
            <a:endParaRPr lang="nl-BE" sz="2800" i="1" dirty="0">
              <a:solidFill>
                <a:srgbClr val="323294"/>
              </a:solidFill>
              <a:latin typeface="Helvetica" charset="0"/>
              <a:ea typeface="Helvetica" charset="0"/>
              <a:cs typeface="Helvetica" charset="0"/>
            </a:endParaRPr>
          </a:p>
          <a:p>
            <a:pPr marL="457200" lvl="2" indent="0">
              <a:spcBef>
                <a:spcPts val="1000"/>
              </a:spcBef>
              <a:buNone/>
            </a:pPr>
            <a:r>
              <a:rPr lang="nl-BE" sz="2800" i="1" dirty="0">
                <a:solidFill>
                  <a:srgbClr val="323294"/>
                </a:solidFill>
                <a:latin typeface="Helvetica" charset="0"/>
                <a:ea typeface="Helvetica" charset="0"/>
                <a:cs typeface="Helvetica" charset="0"/>
              </a:rPr>
              <a:t>“En ik voel nu met de wissel van de directies, </a:t>
            </a:r>
            <a:r>
              <a:rPr lang="nl-BE" sz="2800" i="1" dirty="0" err="1">
                <a:solidFill>
                  <a:srgbClr val="323294"/>
                </a:solidFill>
                <a:latin typeface="Helvetica" charset="0"/>
                <a:ea typeface="Helvetica" charset="0"/>
                <a:cs typeface="Helvetica" charset="0"/>
              </a:rPr>
              <a:t>euh</a:t>
            </a:r>
            <a:r>
              <a:rPr lang="nl-BE" sz="2800" i="1" dirty="0">
                <a:solidFill>
                  <a:srgbClr val="323294"/>
                </a:solidFill>
                <a:latin typeface="Helvetica" charset="0"/>
                <a:ea typeface="Helvetica" charset="0"/>
                <a:cs typeface="Helvetica" charset="0"/>
              </a:rPr>
              <a:t>, dat we als werkroep op de tafel moeten kloppen om een beetje de ruimte te kunnen krijgen die we eigenlijke oorspronkelijk gekregen hadden.” LEERKRACHT</a:t>
            </a:r>
          </a:p>
          <a:p>
            <a:pPr marL="0" lvl="1" indent="0">
              <a:spcBef>
                <a:spcPts val="1000"/>
              </a:spcBef>
              <a:buNone/>
            </a:pPr>
            <a:endParaRPr lang="nl-NL" dirty="0" smtClean="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14633836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smtClean="0">
                <a:solidFill>
                  <a:srgbClr val="323294"/>
                </a:solidFill>
                <a:latin typeface="Helvetica" charset="0"/>
                <a:ea typeface="Helvetica" charset="0"/>
                <a:cs typeface="Helvetica" charset="0"/>
              </a:rPr>
              <a:t>Voelen</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lvl="1" indent="0">
              <a:spcBef>
                <a:spcPts val="1000"/>
              </a:spcBef>
              <a:buNone/>
            </a:pPr>
            <a:endParaRPr lang="nl-BE" dirty="0" smtClean="0">
              <a:solidFill>
                <a:srgbClr val="323294"/>
              </a:solidFill>
              <a:latin typeface="Helvetica" charset="0"/>
              <a:ea typeface="Helvetica" charset="0"/>
              <a:cs typeface="Helvetica" charset="0"/>
            </a:endParaRPr>
          </a:p>
          <a:p>
            <a:pPr marL="457200" lvl="2" indent="0">
              <a:spcBef>
                <a:spcPts val="1000"/>
              </a:spcBef>
              <a:buNone/>
            </a:pPr>
            <a:r>
              <a:rPr lang="nl-BE" sz="2800" i="1" dirty="0">
                <a:solidFill>
                  <a:srgbClr val="323294"/>
                </a:solidFill>
                <a:latin typeface="Helvetica" charset="0"/>
                <a:ea typeface="Helvetica" charset="0"/>
                <a:cs typeface="Helvetica" charset="0"/>
              </a:rPr>
              <a:t>(bruikbaarheid, meerwaarde) “Goh, het is wel extra, </a:t>
            </a:r>
            <a:r>
              <a:rPr lang="nl-BE" sz="2800" i="1" dirty="0" smtClean="0">
                <a:solidFill>
                  <a:srgbClr val="323294"/>
                </a:solidFill>
                <a:latin typeface="Helvetica" charset="0"/>
                <a:ea typeface="Helvetica" charset="0"/>
                <a:cs typeface="Helvetica" charset="0"/>
              </a:rPr>
              <a:t>maar </a:t>
            </a:r>
            <a:r>
              <a:rPr lang="nl-BE" sz="2800" i="1" dirty="0">
                <a:solidFill>
                  <a:srgbClr val="323294"/>
                </a:solidFill>
                <a:latin typeface="Helvetica" charset="0"/>
                <a:ea typeface="Helvetica" charset="0"/>
                <a:cs typeface="Helvetica" charset="0"/>
              </a:rPr>
              <a:t>het is wel heel, </a:t>
            </a:r>
            <a:r>
              <a:rPr lang="nl-BE" sz="2800" i="1" dirty="0" err="1">
                <a:solidFill>
                  <a:srgbClr val="323294"/>
                </a:solidFill>
                <a:latin typeface="Helvetica" charset="0"/>
                <a:ea typeface="Helvetica" charset="0"/>
                <a:cs typeface="Helvetica" charset="0"/>
              </a:rPr>
              <a:t>allez</a:t>
            </a:r>
            <a:r>
              <a:rPr lang="nl-BE" sz="2800" i="1" dirty="0">
                <a:solidFill>
                  <a:srgbClr val="323294"/>
                </a:solidFill>
                <a:latin typeface="Helvetica" charset="0"/>
                <a:ea typeface="Helvetica" charset="0"/>
                <a:cs typeface="Helvetica" charset="0"/>
              </a:rPr>
              <a:t>, het is super nuttig… Het loont wel achteraf."</a:t>
            </a:r>
          </a:p>
          <a:p>
            <a:pPr marL="457200" lvl="2" indent="0">
              <a:spcBef>
                <a:spcPts val="1000"/>
              </a:spcBef>
              <a:buNone/>
            </a:pPr>
            <a:endParaRPr lang="nl-BE" sz="2800" i="1" dirty="0" smtClean="0">
              <a:solidFill>
                <a:srgbClr val="323294"/>
              </a:solidFill>
              <a:latin typeface="Helvetica" charset="0"/>
              <a:ea typeface="Helvetica" charset="0"/>
              <a:cs typeface="Helvetica" charset="0"/>
            </a:endParaRPr>
          </a:p>
          <a:p>
            <a:pPr marL="457200" lvl="2" indent="0">
              <a:spcBef>
                <a:spcPts val="1000"/>
              </a:spcBef>
              <a:buNone/>
            </a:pPr>
            <a:r>
              <a:rPr lang="nl-BE" sz="2800" i="1" dirty="0" smtClean="0">
                <a:solidFill>
                  <a:srgbClr val="323294"/>
                </a:solidFill>
                <a:latin typeface="Helvetica" charset="0"/>
                <a:ea typeface="Helvetica" charset="0"/>
                <a:cs typeface="Helvetica" charset="0"/>
              </a:rPr>
              <a:t>(</a:t>
            </a:r>
            <a:r>
              <a:rPr lang="nl-BE" sz="2800" i="1" dirty="0">
                <a:solidFill>
                  <a:srgbClr val="323294"/>
                </a:solidFill>
                <a:latin typeface="Helvetica" charset="0"/>
                <a:ea typeface="Helvetica" charset="0"/>
                <a:cs typeface="Helvetica" charset="0"/>
              </a:rPr>
              <a:t>eigenaarschap) “Uiteindelijk is er niet gezegd, van kijk, dit is ons project en dat moeten (jullie) nu doen op school… het verhaal is eigenlijk hier ontstaan en hier gegroeid."</a:t>
            </a:r>
          </a:p>
          <a:p>
            <a:pPr marL="0" lvl="1" indent="0">
              <a:spcBef>
                <a:spcPts val="1000"/>
              </a:spcBef>
              <a:buNone/>
            </a:pPr>
            <a:endParaRPr lang="nl-NL" dirty="0" smtClean="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29597103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smtClean="0">
                <a:solidFill>
                  <a:srgbClr val="323294"/>
                </a:solidFill>
                <a:latin typeface="Helvetica" charset="0"/>
                <a:ea typeface="Helvetica" charset="0"/>
                <a:cs typeface="Helvetica" charset="0"/>
              </a:rPr>
              <a:t>Werkdruk</a:t>
            </a:r>
            <a:r>
              <a:rPr lang="en-GB" b="1" dirty="0" smtClean="0">
                <a:solidFill>
                  <a:srgbClr val="323294"/>
                </a:solidFill>
                <a:latin typeface="Helvetica" charset="0"/>
                <a:ea typeface="Helvetica" charset="0"/>
                <a:cs typeface="Helvetica" charset="0"/>
              </a:rPr>
              <a:t> / </a:t>
            </a:r>
            <a:r>
              <a:rPr lang="en-GB" b="1" dirty="0" err="1" smtClean="0">
                <a:solidFill>
                  <a:srgbClr val="323294"/>
                </a:solidFill>
                <a:latin typeface="Helvetica" charset="0"/>
                <a:ea typeface="Helvetica" charset="0"/>
                <a:cs typeface="Helvetica" charset="0"/>
              </a:rPr>
              <a:t>tijdsdruk</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lvl="1" indent="0">
              <a:spcBef>
                <a:spcPts val="1000"/>
              </a:spcBef>
              <a:buNone/>
            </a:pPr>
            <a:endParaRPr lang="nl-BE" dirty="0" smtClean="0">
              <a:solidFill>
                <a:srgbClr val="323294"/>
              </a:solidFill>
              <a:latin typeface="Helvetica" charset="0"/>
              <a:ea typeface="Helvetica" charset="0"/>
              <a:cs typeface="Helvetica" charset="0"/>
            </a:endParaRPr>
          </a:p>
          <a:p>
            <a:pPr marL="0" lvl="1" indent="0">
              <a:spcBef>
                <a:spcPts val="1000"/>
              </a:spcBef>
              <a:buNone/>
            </a:pPr>
            <a:r>
              <a:rPr lang="nl-BE" sz="2800" i="1" dirty="0">
                <a:solidFill>
                  <a:srgbClr val="323294"/>
                </a:solidFill>
                <a:latin typeface="Helvetica" charset="0"/>
                <a:ea typeface="Helvetica" charset="0"/>
                <a:cs typeface="Helvetica" charset="0"/>
              </a:rPr>
              <a:t>"Ik heb niet de mogelijkheden om mijn juffen 10 keer per jaar uit hun klas te halen om dat opzoekingswerk te gaan doen… ik zou heel veel willen investeren maar ik weet niet in welke uren ik dat moet doen of er moeten kinderen met 20, 40, 50 op een hoop zitten"</a:t>
            </a:r>
            <a:endParaRPr lang="nl-NL" sz="2800" i="1" dirty="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11531336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smtClean="0">
                <a:solidFill>
                  <a:srgbClr val="323294"/>
                </a:solidFill>
                <a:latin typeface="Helvetica" charset="0"/>
                <a:ea typeface="Helvetica" charset="0"/>
                <a:cs typeface="Helvetica" charset="0"/>
              </a:rPr>
              <a:t>Personeelsverloop</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lvl="1" indent="0">
              <a:spcBef>
                <a:spcPts val="1000"/>
              </a:spcBef>
              <a:buNone/>
            </a:pPr>
            <a:endParaRPr lang="nl-BE" dirty="0" smtClean="0">
              <a:solidFill>
                <a:srgbClr val="323294"/>
              </a:solidFill>
              <a:latin typeface="Helvetica" charset="0"/>
              <a:ea typeface="Helvetica" charset="0"/>
              <a:cs typeface="Helvetica" charset="0"/>
            </a:endParaRPr>
          </a:p>
          <a:p>
            <a:pPr marL="0" lvl="1" indent="0">
              <a:spcBef>
                <a:spcPts val="1000"/>
              </a:spcBef>
              <a:buNone/>
            </a:pPr>
            <a:r>
              <a:rPr lang="nl-BE" sz="2800" i="1" dirty="0">
                <a:solidFill>
                  <a:srgbClr val="323294"/>
                </a:solidFill>
                <a:latin typeface="Helvetica" charset="0"/>
                <a:ea typeface="Helvetica" charset="0"/>
                <a:cs typeface="Helvetica" charset="0"/>
              </a:rPr>
              <a:t>"Ik zit met een leerkrachtenteam dat de laatste jaren ook zeer veranderlijk is, wat maakt da niemand zich echt eigenaar voelt van gelijk welk leerjaar of gelijk wel proces." DIRECTIE</a:t>
            </a: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37593384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526914" y="2317969"/>
            <a:ext cx="10515600" cy="1325563"/>
          </a:xfrm>
        </p:spPr>
        <p:txBody>
          <a:bodyPr>
            <a:normAutofit/>
          </a:bodyPr>
          <a:lstStyle/>
          <a:p>
            <a:r>
              <a:rPr lang="nl-BE" b="1" dirty="0" smtClean="0">
                <a:solidFill>
                  <a:srgbClr val="323294"/>
                </a:solidFill>
                <a:latin typeface="Helvetica" charset="0"/>
                <a:ea typeface="Helvetica" charset="0"/>
                <a:cs typeface="Helvetica" charset="0"/>
              </a:rPr>
              <a:t>Vragen?</a:t>
            </a:r>
            <a:endParaRPr lang="nl-BE" b="1" dirty="0">
              <a:solidFill>
                <a:srgbClr val="323294"/>
              </a:solidFill>
              <a:latin typeface="Helvetica" charset="0"/>
              <a:ea typeface="Helvetica" charset="0"/>
              <a:cs typeface="Helvetica" charset="0"/>
            </a:endParaRPr>
          </a:p>
        </p:txBody>
      </p:sp>
      <p:pic>
        <p:nvPicPr>
          <p:cNvPr id="6" name="Tijdelijke aanduiding voor inhoud 5"/>
          <p:cNvPicPr>
            <a:picLocks noGrp="1" noChangeAspect="1"/>
          </p:cNvPicPr>
          <p:nvPr>
            <p:ph idx="4294967295"/>
          </p:nvPr>
        </p:nvPicPr>
        <p:blipFill>
          <a:blip r:embed="rId2"/>
          <a:stretch>
            <a:fillRect/>
          </a:stretch>
        </p:blipFill>
        <p:spPr>
          <a:xfrm>
            <a:off x="3187700" y="525463"/>
            <a:ext cx="9004300" cy="6002337"/>
          </a:xfrm>
          <a:prstGeom prst="rect">
            <a:avLst/>
          </a:prstGeom>
        </p:spPr>
      </p:pic>
    </p:spTree>
    <p:extLst>
      <p:ext uri="{BB962C8B-B14F-4D97-AF65-F5344CB8AC3E}">
        <p14:creationId xmlns:p14="http://schemas.microsoft.com/office/powerpoint/2010/main" val="8130313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1280491" y="1878634"/>
            <a:ext cx="9631017" cy="4351338"/>
          </a:xfrm>
        </p:spPr>
        <p:txBody>
          <a:bodyPr>
            <a:normAutofit fontScale="92500" lnSpcReduction="20000"/>
          </a:bodyPr>
          <a:lstStyle/>
          <a:p>
            <a:pPr marL="0" marR="0" lvl="0" indent="0" defTabSz="914400" eaLnBrk="1" fontAlgn="auto" latinLnBrk="0" hangingPunct="1">
              <a:lnSpc>
                <a:spcPct val="100000"/>
              </a:lnSpc>
              <a:spcBef>
                <a:spcPts val="0"/>
              </a:spcBef>
              <a:spcAft>
                <a:spcPts val="0"/>
              </a:spcAft>
              <a:buClrTx/>
              <a:buSzTx/>
              <a:buFontTx/>
              <a:buNone/>
              <a:tabLst/>
              <a:defRPr/>
            </a:pPr>
            <a:endParaRPr lang="nl-NL" dirty="0" smtClean="0">
              <a:solidFill>
                <a:srgbClr val="323294"/>
              </a:solidFill>
              <a:latin typeface="Helvetica" charset="0"/>
              <a:ea typeface="Helvetica" charset="0"/>
              <a:cs typeface="Helvetica"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nl-NL" dirty="0">
              <a:solidFill>
                <a:srgbClr val="323294"/>
              </a:solidFill>
              <a:latin typeface="Helvetica" charset="0"/>
              <a:ea typeface="Helvetica" charset="0"/>
              <a:cs typeface="Helvetica" charset="0"/>
            </a:endParaRPr>
          </a:p>
          <a:p>
            <a:pPr marL="0" marR="0" lvl="0" indent="0" defTabSz="914400" eaLnBrk="1" fontAlgn="auto" latinLnBrk="0" hangingPunct="1">
              <a:lnSpc>
                <a:spcPct val="100000"/>
              </a:lnSpc>
              <a:spcBef>
                <a:spcPts val="0"/>
              </a:spcBef>
              <a:spcAft>
                <a:spcPts val="0"/>
              </a:spcAft>
              <a:buClrTx/>
              <a:buSzTx/>
              <a:buFontTx/>
              <a:buNone/>
              <a:tabLst/>
              <a:defRPr/>
            </a:pPr>
            <a:r>
              <a:rPr lang="nl-NL" sz="3600" dirty="0" smtClean="0">
                <a:solidFill>
                  <a:srgbClr val="323294"/>
                </a:solidFill>
                <a:latin typeface="Helvetica" charset="0"/>
                <a:ea typeface="Helvetica" charset="0"/>
                <a:cs typeface="Helvetica" charset="0"/>
              </a:rPr>
              <a:t>Presentaties van de slotconferentie </a:t>
            </a:r>
            <a:r>
              <a:rPr lang="nl-NL" dirty="0" smtClean="0">
                <a:solidFill>
                  <a:srgbClr val="323294"/>
                </a:solidFill>
                <a:latin typeface="Helvetica" charset="0"/>
                <a:ea typeface="Helvetica" charset="0"/>
                <a:cs typeface="Helvetica" charset="0"/>
              </a:rPr>
              <a:t>		     </a:t>
            </a:r>
            <a:r>
              <a:rPr lang="nl-NL" dirty="0" smtClean="0">
                <a:solidFill>
                  <a:srgbClr val="27A78D"/>
                </a:solidFill>
                <a:latin typeface="Helvetica" charset="0"/>
                <a:ea typeface="Helvetica" charset="0"/>
                <a:cs typeface="Helvetica" charset="0"/>
                <a:hlinkClick r:id="rId3"/>
              </a:rPr>
              <a:t>www.transbaso.be</a:t>
            </a:r>
            <a:r>
              <a:rPr lang="nl-NL" dirty="0" smtClean="0">
                <a:solidFill>
                  <a:srgbClr val="27A78D"/>
                </a:solidFill>
                <a:latin typeface="Helvetica" charset="0"/>
                <a:ea typeface="Helvetica" charset="0"/>
                <a:cs typeface="Helvetica" charset="0"/>
              </a:rPr>
              <a:t> </a:t>
            </a:r>
          </a:p>
          <a:p>
            <a:pPr marL="0" marR="0" lvl="0" indent="0" algn="r" defTabSz="914400" eaLnBrk="1" fontAlgn="auto" latinLnBrk="0" hangingPunct="1">
              <a:lnSpc>
                <a:spcPct val="100000"/>
              </a:lnSpc>
              <a:spcBef>
                <a:spcPts val="0"/>
              </a:spcBef>
              <a:spcAft>
                <a:spcPts val="0"/>
              </a:spcAft>
              <a:buClrTx/>
              <a:buSzTx/>
              <a:buFontTx/>
              <a:buNone/>
              <a:tabLst/>
              <a:defRPr/>
            </a:pPr>
            <a:endParaRPr lang="nl-NL" dirty="0" smtClean="0">
              <a:solidFill>
                <a:srgbClr val="27A78D"/>
              </a:solidFill>
              <a:latin typeface="Helvetica" charset="0"/>
              <a:ea typeface="Helvetica" charset="0"/>
              <a:cs typeface="Helvetica" charset="0"/>
              <a:hlinkClick r:id="rId3"/>
            </a:endParaRPr>
          </a:p>
          <a:p>
            <a:pPr marL="0" marR="0" lvl="0" indent="0" defTabSz="914400" eaLnBrk="1" fontAlgn="auto" latinLnBrk="0" hangingPunct="1">
              <a:lnSpc>
                <a:spcPct val="100000"/>
              </a:lnSpc>
              <a:spcBef>
                <a:spcPts val="0"/>
              </a:spcBef>
              <a:spcAft>
                <a:spcPts val="0"/>
              </a:spcAft>
              <a:buClrTx/>
              <a:buSzTx/>
              <a:buFontTx/>
              <a:buNone/>
              <a:tabLst/>
              <a:defRPr/>
            </a:pPr>
            <a:r>
              <a:rPr lang="nl-NL" sz="3600" dirty="0" smtClean="0">
                <a:solidFill>
                  <a:srgbClr val="323294"/>
                </a:solidFill>
                <a:latin typeface="Helvetica" charset="0"/>
                <a:ea typeface="Helvetica" charset="0"/>
                <a:cs typeface="Helvetica" charset="0"/>
              </a:rPr>
              <a:t>Praktijkvoorbeelden, tools, tips en stappenplannen voor professionals</a:t>
            </a:r>
          </a:p>
          <a:p>
            <a:pPr marL="0" marR="0" lvl="0" indent="0" defTabSz="914400" eaLnBrk="1" fontAlgn="auto" latinLnBrk="0" hangingPunct="1">
              <a:lnSpc>
                <a:spcPct val="100000"/>
              </a:lnSpc>
              <a:spcBef>
                <a:spcPts val="0"/>
              </a:spcBef>
              <a:spcAft>
                <a:spcPts val="0"/>
              </a:spcAft>
              <a:buClrTx/>
              <a:buSzTx/>
              <a:buFontTx/>
              <a:buNone/>
              <a:tabLst/>
              <a:defRPr/>
            </a:pPr>
            <a:r>
              <a:rPr lang="nl-NL" dirty="0" smtClean="0">
                <a:solidFill>
                  <a:srgbClr val="27A78D"/>
                </a:solidFill>
                <a:latin typeface="Helvetica" charset="0"/>
                <a:ea typeface="Helvetica" charset="0"/>
                <a:cs typeface="Helvetica" charset="0"/>
                <a:hlinkClick r:id="rId4"/>
              </a:rPr>
              <a:t>http://pro.vanbasisnaarsecundair.be</a:t>
            </a:r>
            <a:r>
              <a:rPr lang="nl-NL" dirty="0" smtClean="0">
                <a:solidFill>
                  <a:srgbClr val="27A78D"/>
                </a:solidFill>
                <a:latin typeface="Helvetica" charset="0"/>
                <a:ea typeface="Helvetica" charset="0"/>
                <a:cs typeface="Helvetica" charset="0"/>
              </a:rPr>
              <a:t>  </a:t>
            </a:r>
          </a:p>
          <a:p>
            <a:pPr marL="0" marR="0" lvl="0" indent="0" defTabSz="914400" eaLnBrk="1" fontAlgn="auto" latinLnBrk="0" hangingPunct="1">
              <a:lnSpc>
                <a:spcPct val="100000"/>
              </a:lnSpc>
              <a:spcBef>
                <a:spcPts val="0"/>
              </a:spcBef>
              <a:spcAft>
                <a:spcPts val="0"/>
              </a:spcAft>
              <a:buClrTx/>
              <a:buSzTx/>
              <a:buFontTx/>
              <a:buNone/>
              <a:tabLst/>
              <a:defRPr/>
            </a:pPr>
            <a:endParaRPr lang="nl-NL" sz="3600" dirty="0" smtClean="0">
              <a:solidFill>
                <a:srgbClr val="323294"/>
              </a:solidFill>
              <a:latin typeface="Helvetica" charset="0"/>
              <a:ea typeface="Helvetica" charset="0"/>
              <a:cs typeface="Helvetica" charset="0"/>
            </a:endParaRPr>
          </a:p>
          <a:p>
            <a:pPr marL="0" marR="0" lvl="0" indent="0" defTabSz="914400" eaLnBrk="1" fontAlgn="auto" latinLnBrk="0" hangingPunct="1">
              <a:lnSpc>
                <a:spcPct val="100000"/>
              </a:lnSpc>
              <a:spcBef>
                <a:spcPts val="0"/>
              </a:spcBef>
              <a:spcAft>
                <a:spcPts val="0"/>
              </a:spcAft>
              <a:buClrTx/>
              <a:buSzTx/>
              <a:buFontTx/>
              <a:buNone/>
              <a:tabLst/>
              <a:defRPr/>
            </a:pPr>
            <a:r>
              <a:rPr lang="nl-NL" sz="3600" dirty="0" smtClean="0">
                <a:solidFill>
                  <a:srgbClr val="323294"/>
                </a:solidFill>
                <a:latin typeface="Helvetica" charset="0"/>
                <a:ea typeface="Helvetica" charset="0"/>
                <a:cs typeface="Helvetica" charset="0"/>
              </a:rPr>
              <a:t>Website </a:t>
            </a:r>
            <a:r>
              <a:rPr lang="nl-NL" sz="3600" dirty="0">
                <a:solidFill>
                  <a:srgbClr val="323294"/>
                </a:solidFill>
                <a:latin typeface="Helvetica" charset="0"/>
                <a:ea typeface="Helvetica" charset="0"/>
                <a:cs typeface="Helvetica" charset="0"/>
              </a:rPr>
              <a:t>voor kinderen en ouders</a:t>
            </a:r>
          </a:p>
          <a:p>
            <a:pPr marL="0" marR="0" lvl="0" indent="0" defTabSz="914400" eaLnBrk="1" fontAlgn="auto" latinLnBrk="0" hangingPunct="1">
              <a:lnSpc>
                <a:spcPct val="100000"/>
              </a:lnSpc>
              <a:spcBef>
                <a:spcPts val="0"/>
              </a:spcBef>
              <a:spcAft>
                <a:spcPts val="0"/>
              </a:spcAft>
              <a:buClrTx/>
              <a:buSzTx/>
              <a:buFontTx/>
              <a:buNone/>
              <a:tabLst/>
              <a:defRPr/>
            </a:pPr>
            <a:r>
              <a:rPr lang="nl-NL" dirty="0" smtClean="0">
                <a:solidFill>
                  <a:srgbClr val="27A78D"/>
                </a:solidFill>
                <a:latin typeface="Helvetica" charset="0"/>
                <a:ea typeface="Helvetica" charset="0"/>
                <a:cs typeface="Helvetica" charset="0"/>
                <a:hlinkClick r:id="rId5"/>
              </a:rPr>
              <a:t>www.vanbasisnaarsecundair.be</a:t>
            </a:r>
            <a:r>
              <a:rPr lang="nl-NL" dirty="0" smtClean="0">
                <a:solidFill>
                  <a:srgbClr val="27A78D"/>
                </a:solidFill>
                <a:latin typeface="Helvetica" charset="0"/>
                <a:ea typeface="Helvetica" charset="0"/>
                <a:cs typeface="Helvetica" charset="0"/>
              </a:rPr>
              <a:t> </a:t>
            </a:r>
            <a:endParaRPr lang="nl-NL" dirty="0">
              <a:solidFill>
                <a:srgbClr val="27A78D"/>
              </a:solidFill>
              <a:latin typeface="Helvetica" charset="0"/>
              <a:ea typeface="Helvetica" charset="0"/>
              <a:cs typeface="Helvetica" charset="0"/>
            </a:endParaRPr>
          </a:p>
        </p:txBody>
      </p:sp>
      <p:pic>
        <p:nvPicPr>
          <p:cNvPr id="4" name="Afbeelding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16480" y="769179"/>
            <a:ext cx="7559040" cy="1386840"/>
          </a:xfrm>
          <a:prstGeom prst="rect">
            <a:avLst/>
          </a:prstGeom>
        </p:spPr>
      </p:pic>
    </p:spTree>
    <p:extLst>
      <p:ext uri="{BB962C8B-B14F-4D97-AF65-F5344CB8AC3E}">
        <p14:creationId xmlns:p14="http://schemas.microsoft.com/office/powerpoint/2010/main" val="42154375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pic>
        <p:nvPicPr>
          <p:cNvPr id="4" name="Tijdelijke aanduiding voor inhoud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0"/>
            <a:ext cx="10076234" cy="6837211"/>
          </a:xfrm>
        </p:spPr>
      </p:pic>
    </p:spTree>
    <p:extLst>
      <p:ext uri="{BB962C8B-B14F-4D97-AF65-F5344CB8AC3E}">
        <p14:creationId xmlns:p14="http://schemas.microsoft.com/office/powerpoint/2010/main" val="789070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pic>
        <p:nvPicPr>
          <p:cNvPr id="4" name="Tijdelijke aanduiding voor inhoud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00783" y="80554"/>
            <a:ext cx="8902429" cy="6777446"/>
          </a:xfrm>
        </p:spPr>
      </p:pic>
    </p:spTree>
    <p:extLst>
      <p:ext uri="{BB962C8B-B14F-4D97-AF65-F5344CB8AC3E}">
        <p14:creationId xmlns:p14="http://schemas.microsoft.com/office/powerpoint/2010/main" val="882392362"/>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2557</TotalTime>
  <Words>1170</Words>
  <Application>Microsoft Office PowerPoint</Application>
  <PresentationFormat>Breedbeeld</PresentationFormat>
  <Paragraphs>142</Paragraphs>
  <Slides>23</Slides>
  <Notes>20</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23</vt:i4>
      </vt:variant>
    </vt:vector>
  </HeadingPairs>
  <TitlesOfParts>
    <vt:vector size="32" baseType="lpstr">
      <vt:lpstr>SimSun</vt:lpstr>
      <vt:lpstr>Arial</vt:lpstr>
      <vt:lpstr>Calibri</vt:lpstr>
      <vt:lpstr>Calibri Light</vt:lpstr>
      <vt:lpstr>Courier New</vt:lpstr>
      <vt:lpstr>Helvetica</vt:lpstr>
      <vt:lpstr>Symbol</vt:lpstr>
      <vt:lpstr>Times New Roman</vt:lpstr>
      <vt:lpstr>Kantoorthema</vt:lpstr>
      <vt:lpstr>Wat werkt er in scholen en waarom?  </vt:lpstr>
      <vt:lpstr>Tevredenheid leerlingen</vt:lpstr>
      <vt:lpstr>Tevredenheid leerlingen</vt:lpstr>
      <vt:lpstr>Wat smaken leerlingen</vt:lpstr>
      <vt:lpstr>Wat smaken leerlingen</vt:lpstr>
      <vt:lpstr>Wat smaken leerlingen</vt:lpstr>
      <vt:lpstr>Wat kan de basisschool dan wél betekenen? </vt:lpstr>
      <vt:lpstr>Verbreden van ervaringen</vt:lpstr>
      <vt:lpstr>Loopbaancompetenties ontwikkelen</vt:lpstr>
      <vt:lpstr>Ouders betrekken bij het keuzeproces</vt:lpstr>
      <vt:lpstr>PowerPoint-presentatie</vt:lpstr>
      <vt:lpstr>Externe coaching</vt:lpstr>
      <vt:lpstr>Interne trekkers</vt:lpstr>
      <vt:lpstr>Tijd en ruimte</vt:lpstr>
      <vt:lpstr>Visie en missie</vt:lpstr>
      <vt:lpstr>Directie</vt:lpstr>
      <vt:lpstr>Voelen</vt:lpstr>
      <vt:lpstr>Werkdruk / tijdsdruk</vt:lpstr>
      <vt:lpstr>Personeelsverloop</vt:lpstr>
      <vt:lpstr>Vragen?</vt:lpstr>
      <vt:lpstr>PowerPoint-presentatie</vt:lpstr>
      <vt:lpstr>PowerPoint-presentatie</vt:lpstr>
      <vt:lpstr>PowerPoint-presentatie</vt:lpstr>
    </vt:vector>
  </TitlesOfParts>
  <Company>UGent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Ouders betrekken</dc:title>
  <dc:creator>Marie Seghers</dc:creator>
  <cp:lastModifiedBy>Karin Goosen</cp:lastModifiedBy>
  <cp:revision>262</cp:revision>
  <dcterms:created xsi:type="dcterms:W3CDTF">2017-10-19T08:45:03Z</dcterms:created>
  <dcterms:modified xsi:type="dcterms:W3CDTF">2017-12-19T17:39:02Z</dcterms:modified>
</cp:coreProperties>
</file>